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256" r:id="rId2"/>
    <p:sldId id="257" r:id="rId3"/>
    <p:sldId id="310" r:id="rId4"/>
    <p:sldId id="296" r:id="rId5"/>
    <p:sldId id="318" r:id="rId6"/>
    <p:sldId id="319" r:id="rId7"/>
    <p:sldId id="320" r:id="rId8"/>
    <p:sldId id="321" r:id="rId9"/>
    <p:sldId id="322" r:id="rId10"/>
    <p:sldId id="284" r:id="rId11"/>
    <p:sldId id="291" r:id="rId12"/>
    <p:sldId id="307" r:id="rId13"/>
    <p:sldId id="323" r:id="rId14"/>
    <p:sldId id="325" r:id="rId15"/>
    <p:sldId id="324" r:id="rId16"/>
    <p:sldId id="294" r:id="rId17"/>
    <p:sldId id="326" r:id="rId18"/>
    <p:sldId id="299" r:id="rId19"/>
    <p:sldId id="300" r:id="rId20"/>
    <p:sldId id="311" r:id="rId21"/>
    <p:sldId id="289" r:id="rId22"/>
    <p:sldId id="295" r:id="rId23"/>
    <p:sldId id="303" r:id="rId24"/>
    <p:sldId id="308" r:id="rId25"/>
    <p:sldId id="305" r:id="rId26"/>
    <p:sldId id="282" r:id="rId27"/>
    <p:sldId id="317" r:id="rId28"/>
    <p:sldId id="304" r:id="rId29"/>
    <p:sldId id="312" r:id="rId30"/>
    <p:sldId id="313" r:id="rId31"/>
    <p:sldId id="283" r:id="rId32"/>
    <p:sldId id="306" r:id="rId33"/>
    <p:sldId id="316" r:id="rId34"/>
    <p:sldId id="290" r:id="rId35"/>
    <p:sldId id="288" r:id="rId36"/>
    <p:sldId id="298" r:id="rId37"/>
    <p:sldId id="315" r:id="rId38"/>
    <p:sldId id="286" r:id="rId39"/>
    <p:sldId id="297" r:id="rId40"/>
    <p:sldId id="314" r:id="rId41"/>
    <p:sldId id="29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84"/>
    <p:restoredTop sz="88289"/>
  </p:normalViewPr>
  <p:slideViewPr>
    <p:cSldViewPr snapToGrid="0" snapToObjects="1">
      <p:cViewPr varScale="1">
        <p:scale>
          <a:sx n="90" d="100"/>
          <a:sy n="90" d="100"/>
        </p:scale>
        <p:origin x="64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69D3C7-8328-6C45-9B1C-0FD996CDE5CD}" type="datetimeFigureOut">
              <a:rPr lang="en-US" smtClean="0"/>
              <a:t>5/4/26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8F86F8-5766-BC43-A7D1-93F8F741D8E3}" type="slidenum">
              <a:rPr lang="en-US" smtClean="0"/>
              <a:t>‹#›</a:t>
            </a:fld>
            <a:endParaRPr lang="en-US"/>
          </a:p>
        </p:txBody>
      </p:sp>
    </p:spTree>
    <p:extLst>
      <p:ext uri="{BB962C8B-B14F-4D97-AF65-F5344CB8AC3E}">
        <p14:creationId xmlns:p14="http://schemas.microsoft.com/office/powerpoint/2010/main" val="27469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odwell.com/wods/score_type/for-time-workouts/?sort=newest"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odwell.com/wods/score_type/amrap-workout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morningchalkup.com/2022/08/25/honoring-staff-sergeant-michael-ollis-deployed-soldiers-come-together-with-august-28-workout/"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army.mil/article/222919/staff_sgt_michael_ollis_posthumously_rec"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odwell.com/wods/score_type/for-time-workouts/?sort=newest" TargetMode="External"/><Relationship Id="rId2" Type="http://schemas.openxmlformats.org/officeDocument/2006/relationships/slide" Target="../slides/slide40.xml"/><Relationship Id="rId1" Type="http://schemas.openxmlformats.org/officeDocument/2006/relationships/notesMaster" Target="../notesMasters/notesMaster1.xml"/><Relationship Id="rId4" Type="http://schemas.openxmlformats.org/officeDocument/2006/relationships/hyperlink" Target="https://wodwell.com/wods/score_type/amrap-workouts/"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nytimes.com/2026/01/10/us/rennee-good-ice-shooting-minnesota.html"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nytimes.com/interactive/2026/01/24/us/minneapolis-shooting-alex-pretti-timeline.html" TargetMode="External"/><Relationship Id="rId5" Type="http://schemas.openxmlformats.org/officeDocument/2006/relationships/hyperlink" Target="https://www.nbcnews.com/news/us-news/renee-good-was-shot-head-autopsy-commissioned-family-finds-rcna255335" TargetMode="External"/><Relationship Id="rId4" Type="http://schemas.openxmlformats.org/officeDocument/2006/relationships/hyperlink" Target="https://www.nytimes.com/2026/01/24/us/alex-jeffrey-pretti-icu-nurse-minneapolis-shooting.html"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F86F8-5766-BC43-A7D1-93F8F741D8E3}" type="slidenum">
              <a:rPr lang="en-US" smtClean="0"/>
              <a:t>1</a:t>
            </a:fld>
            <a:endParaRPr lang="en-US"/>
          </a:p>
        </p:txBody>
      </p:sp>
    </p:spTree>
    <p:extLst>
      <p:ext uri="{BB962C8B-B14F-4D97-AF65-F5344CB8AC3E}">
        <p14:creationId xmlns:p14="http://schemas.microsoft.com/office/powerpoint/2010/main" val="574808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wodwell.com</a:t>
            </a:r>
            <a:r>
              <a:rPr lang="en-US" dirty="0"/>
              <a:t>/</a:t>
            </a:r>
            <a:r>
              <a:rPr lang="en-US" dirty="0" err="1"/>
              <a:t>wod</a:t>
            </a:r>
            <a:r>
              <a:rPr lang="en-US" dirty="0"/>
              <a:t>/</a:t>
            </a:r>
            <a:r>
              <a:rPr lang="en-US" dirty="0" err="1"/>
              <a:t>smette</a:t>
            </a:r>
            <a:r>
              <a:rPr lang="en-US" dirty="0"/>
              <a:t>/</a:t>
            </a:r>
          </a:p>
          <a:p>
            <a:endParaRPr lang="en-US" dirty="0"/>
          </a:p>
          <a:p>
            <a:pPr algn="l">
              <a:buFont typeface="Arial" panose="020B0604020202020204" pitchFamily="34" charset="0"/>
              <a:buChar char="•"/>
            </a:pPr>
            <a:r>
              <a:rPr lang="en-US" b="1" i="0" dirty="0">
                <a:solidFill>
                  <a:srgbClr val="262626"/>
                </a:solidFill>
                <a:effectLst/>
                <a:latin typeface="Open Sans" panose="020B0606030504020204" pitchFamily="34" charset="0"/>
              </a:rPr>
              <a:t>For Time (with a Partner)</a:t>
            </a:r>
          </a:p>
          <a:p>
            <a:pPr algn="l">
              <a:buFont typeface="Arial" panose="020B0604020202020204" pitchFamily="34" charset="0"/>
              <a:buChar char="•"/>
            </a:pPr>
            <a:r>
              <a:rPr lang="en-US" b="1" i="0" dirty="0">
                <a:solidFill>
                  <a:srgbClr val="262626"/>
                </a:solidFill>
                <a:effectLst/>
                <a:latin typeface="Open Sans" panose="020B0606030504020204" pitchFamily="34" charset="0"/>
              </a:rPr>
              <a:t>4,000/3,000 meter Row</a:t>
            </a:r>
          </a:p>
          <a:p>
            <a:pPr algn="l">
              <a:buFont typeface="Arial" panose="020B0604020202020204" pitchFamily="34" charset="0"/>
              <a:buChar char="•"/>
            </a:pPr>
            <a:br>
              <a:rPr lang="en-US" b="1" i="0" dirty="0">
                <a:solidFill>
                  <a:srgbClr val="262626"/>
                </a:solidFill>
                <a:effectLst/>
                <a:latin typeface="Open Sans" panose="020B0606030504020204" pitchFamily="34" charset="0"/>
              </a:rPr>
            </a:br>
            <a:r>
              <a:rPr lang="en-US" b="1" i="0" dirty="0">
                <a:solidFill>
                  <a:srgbClr val="262626"/>
                </a:solidFill>
                <a:effectLst/>
                <a:latin typeface="Open Sans" panose="020B0606030504020204" pitchFamily="34" charset="0"/>
              </a:rPr>
              <a:t>While Partner A Rows, Partner B completes AMRAP of:</a:t>
            </a:r>
          </a:p>
          <a:p>
            <a:pPr algn="l">
              <a:buFont typeface="Arial" panose="020B0604020202020204" pitchFamily="34" charset="0"/>
              <a:buChar char="•"/>
            </a:pPr>
            <a:r>
              <a:rPr lang="en-US" b="1" i="0" dirty="0">
                <a:solidFill>
                  <a:srgbClr val="262626"/>
                </a:solidFill>
                <a:effectLst/>
                <a:latin typeface="Open Sans" panose="020B0606030504020204" pitchFamily="34" charset="0"/>
              </a:rPr>
              <a:t>5 Toes-to-Bars</a:t>
            </a:r>
          </a:p>
          <a:p>
            <a:pPr algn="l">
              <a:buFont typeface="Arial" panose="020B0604020202020204" pitchFamily="34" charset="0"/>
              <a:buChar char="•"/>
            </a:pPr>
            <a:r>
              <a:rPr lang="en-US" b="1" i="0" dirty="0">
                <a:solidFill>
                  <a:srgbClr val="262626"/>
                </a:solidFill>
                <a:effectLst/>
                <a:latin typeface="Open Sans" panose="020B0606030504020204" pitchFamily="34" charset="0"/>
              </a:rPr>
              <a:t>10 Wall Ball Shots (20/14 </a:t>
            </a:r>
            <a:r>
              <a:rPr lang="en-US" b="1" i="0" dirty="0" err="1">
                <a:solidFill>
                  <a:srgbClr val="262626"/>
                </a:solidFill>
                <a:effectLst/>
                <a:latin typeface="Open Sans" panose="020B0606030504020204" pitchFamily="34" charset="0"/>
              </a:rPr>
              <a:t>lb</a:t>
            </a:r>
            <a:r>
              <a:rPr lang="en-US" b="1" i="0" dirty="0">
                <a:solidFill>
                  <a:srgbClr val="262626"/>
                </a:solidFill>
                <a:effectLst/>
                <a:latin typeface="Open Sans" panose="020B0606030504020204" pitchFamily="34" charset="0"/>
              </a:rPr>
              <a:t>)</a:t>
            </a:r>
          </a:p>
          <a:p>
            <a:pPr algn="l">
              <a:buFont typeface="Arial" panose="020B0604020202020204" pitchFamily="34" charset="0"/>
              <a:buChar char="•"/>
            </a:pPr>
            <a:r>
              <a:rPr lang="en-US" b="1" i="0" dirty="0">
                <a:solidFill>
                  <a:srgbClr val="262626"/>
                </a:solidFill>
                <a:effectLst/>
                <a:latin typeface="Open Sans" panose="020B0606030504020204" pitchFamily="34" charset="0"/>
              </a:rPr>
              <a:t>15 Push-Ups</a:t>
            </a:r>
          </a:p>
          <a:p>
            <a:pPr algn="l">
              <a:buFont typeface="Arial" panose="020B0604020202020204" pitchFamily="34" charset="0"/>
              <a:buChar char="•"/>
            </a:pPr>
            <a:br>
              <a:rPr lang="en-US" b="1" i="0" dirty="0">
                <a:solidFill>
                  <a:srgbClr val="262626"/>
                </a:solidFill>
                <a:effectLst/>
                <a:latin typeface="Open Sans" panose="020B0606030504020204" pitchFamily="34" charset="0"/>
              </a:rPr>
            </a:br>
            <a:r>
              <a:rPr lang="en-US" b="1" i="0" dirty="0">
                <a:solidFill>
                  <a:srgbClr val="262626"/>
                </a:solidFill>
                <a:effectLst/>
                <a:latin typeface="Open Sans" panose="020B0606030504020204" pitchFamily="34" charset="0"/>
              </a:rPr>
              <a:t>Partners switch as necessary</a:t>
            </a:r>
          </a:p>
          <a:p>
            <a:pPr algn="l"/>
            <a:r>
              <a:rPr lang="en-US" b="0" i="0" dirty="0">
                <a:solidFill>
                  <a:srgbClr val="262626"/>
                </a:solidFill>
                <a:effectLst/>
                <a:latin typeface="Open Sans" panose="020B0606030504020204" pitchFamily="34" charset="0"/>
              </a:rPr>
              <a:t>With a running clock, complete the 4,000/3,000 meter Row as fast as possible (“</a:t>
            </a:r>
            <a:r>
              <a:rPr lang="en-US" b="0" i="0" u="none" strike="noStrike" dirty="0">
                <a:solidFill>
                  <a:srgbClr val="2D60C5"/>
                </a:solidFill>
                <a:effectLst/>
                <a:latin typeface="Open Sans" panose="020B0606030504020204" pitchFamily="34" charset="0"/>
                <a:hlinkClick r:id="rId3"/>
              </a:rPr>
              <a:t>For Time</a:t>
            </a:r>
            <a:r>
              <a:rPr lang="en-US" b="0" i="0" dirty="0">
                <a:solidFill>
                  <a:srgbClr val="262626"/>
                </a:solidFill>
                <a:effectLst/>
                <a:latin typeface="Open Sans" panose="020B0606030504020204" pitchFamily="34" charset="0"/>
              </a:rPr>
              <a:t>“). While Partner A Rows, Partner B completes as many rounds and repetitions as possible (“</a:t>
            </a:r>
            <a:r>
              <a:rPr lang="en-US" b="0" i="0" u="none" strike="noStrike" dirty="0">
                <a:solidFill>
                  <a:srgbClr val="2D60C5"/>
                </a:solidFill>
                <a:effectLst/>
                <a:latin typeface="Open Sans" panose="020B0606030504020204" pitchFamily="34" charset="0"/>
                <a:hlinkClick r:id="rId4"/>
              </a:rPr>
              <a:t>AMRAP</a:t>
            </a:r>
            <a:r>
              <a:rPr lang="en-US" b="0" i="0" dirty="0">
                <a:solidFill>
                  <a:srgbClr val="262626"/>
                </a:solidFill>
                <a:effectLst/>
                <a:latin typeface="Open Sans" panose="020B0606030504020204" pitchFamily="34" charset="0"/>
              </a:rPr>
              <a:t>“) of 5 Toes-to-Bars, 10 Wall Ball Shots, and 15 Push-Ups. Switch as necessary and pick up where the other partner left off.</a:t>
            </a:r>
          </a:p>
          <a:p>
            <a:pPr algn="l"/>
            <a:r>
              <a:rPr lang="en-US" b="0" i="0" dirty="0">
                <a:solidFill>
                  <a:srgbClr val="262626"/>
                </a:solidFill>
                <a:effectLst/>
                <a:latin typeface="Open Sans" panose="020B0606030504020204" pitchFamily="34" charset="0"/>
              </a:rPr>
              <a:t>If one partner is male and the other is female, use 3,500 meters for the Row distance. </a:t>
            </a:r>
          </a:p>
          <a:p>
            <a:pPr algn="l"/>
            <a:r>
              <a:rPr lang="en-US" b="1" i="0" dirty="0">
                <a:solidFill>
                  <a:srgbClr val="262626"/>
                </a:solidFill>
                <a:effectLst/>
                <a:latin typeface="Open Sans" panose="020B0606030504020204" pitchFamily="34" charset="0"/>
              </a:rPr>
              <a:t>Score </a:t>
            </a:r>
            <a:r>
              <a:rPr lang="en-US" b="0" i="0" dirty="0">
                <a:solidFill>
                  <a:srgbClr val="262626"/>
                </a:solidFill>
                <a:effectLst/>
                <a:latin typeface="Open Sans" panose="020B0606030504020204" pitchFamily="34" charset="0"/>
              </a:rPr>
              <a:t>is the time on the clock when the Row is completed and the total number of rounds and repetitions completed of the AMRAP portion of the workout.</a:t>
            </a:r>
          </a:p>
          <a:p>
            <a:endParaRPr lang="en-US" dirty="0"/>
          </a:p>
        </p:txBody>
      </p:sp>
      <p:sp>
        <p:nvSpPr>
          <p:cNvPr id="4" name="Slide Number Placeholder 3"/>
          <p:cNvSpPr>
            <a:spLocks noGrp="1"/>
          </p:cNvSpPr>
          <p:nvPr>
            <p:ph type="sldNum" sz="quarter" idx="5"/>
          </p:nvPr>
        </p:nvSpPr>
        <p:spPr/>
        <p:txBody>
          <a:bodyPr/>
          <a:lstStyle/>
          <a:p>
            <a:fld id="{0F8F86F8-5766-BC43-A7D1-93F8F741D8E3}" type="slidenum">
              <a:rPr lang="en-US" smtClean="0"/>
              <a:t>21</a:t>
            </a:fld>
            <a:endParaRPr lang="en-US"/>
          </a:p>
        </p:txBody>
      </p:sp>
    </p:spTree>
    <p:extLst>
      <p:ext uri="{BB962C8B-B14F-4D97-AF65-F5344CB8AC3E}">
        <p14:creationId xmlns:p14="http://schemas.microsoft.com/office/powerpoint/2010/main" val="3306733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8F86F8-5766-BC43-A7D1-93F8F741D8E3}" type="slidenum">
              <a:rPr lang="en-US" smtClean="0"/>
              <a:t>24</a:t>
            </a:fld>
            <a:endParaRPr lang="en-US"/>
          </a:p>
        </p:txBody>
      </p:sp>
    </p:spTree>
    <p:extLst>
      <p:ext uri="{BB962C8B-B14F-4D97-AF65-F5344CB8AC3E}">
        <p14:creationId xmlns:p14="http://schemas.microsoft.com/office/powerpoint/2010/main" val="19626538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wodwell.com</a:t>
            </a:r>
            <a:r>
              <a:rPr lang="en-US" dirty="0"/>
              <a:t>/</a:t>
            </a:r>
            <a:r>
              <a:rPr lang="en-US" dirty="0" err="1"/>
              <a:t>wod</a:t>
            </a:r>
            <a:r>
              <a:rPr lang="en-US" dirty="0"/>
              <a:t>/</a:t>
            </a:r>
            <a:r>
              <a:rPr lang="en-US" dirty="0" err="1"/>
              <a:t>wilmot</a:t>
            </a:r>
            <a:r>
              <a:rPr lang="en-US" dirty="0"/>
              <a:t>/</a:t>
            </a:r>
          </a:p>
        </p:txBody>
      </p:sp>
      <p:sp>
        <p:nvSpPr>
          <p:cNvPr id="4" name="Slide Number Placeholder 3"/>
          <p:cNvSpPr>
            <a:spLocks noGrp="1"/>
          </p:cNvSpPr>
          <p:nvPr>
            <p:ph type="sldNum" sz="quarter" idx="5"/>
          </p:nvPr>
        </p:nvSpPr>
        <p:spPr/>
        <p:txBody>
          <a:bodyPr/>
          <a:lstStyle/>
          <a:p>
            <a:fld id="{0F8F86F8-5766-BC43-A7D1-93F8F741D8E3}" type="slidenum">
              <a:rPr lang="en-US" smtClean="0"/>
              <a:t>27</a:t>
            </a:fld>
            <a:endParaRPr lang="en-US"/>
          </a:p>
        </p:txBody>
      </p:sp>
    </p:spTree>
    <p:extLst>
      <p:ext uri="{BB962C8B-B14F-4D97-AF65-F5344CB8AC3E}">
        <p14:creationId xmlns:p14="http://schemas.microsoft.com/office/powerpoint/2010/main" val="886732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62626"/>
                </a:solidFill>
                <a:effectLst/>
                <a:latin typeface="Open Sans" panose="020B0606030504020204" pitchFamily="34" charset="0"/>
              </a:rPr>
              <a:t>1st Lt. James Robert </a:t>
            </a:r>
            <a:r>
              <a:rPr lang="en-US" b="0" i="0" dirty="0" err="1">
                <a:solidFill>
                  <a:srgbClr val="262626"/>
                </a:solidFill>
                <a:effectLst/>
                <a:latin typeface="Open Sans" panose="020B0606030504020204" pitchFamily="34" charset="0"/>
              </a:rPr>
              <a:t>Kalsu</a:t>
            </a:r>
            <a:r>
              <a:rPr lang="en-US" b="0" i="0" dirty="0">
                <a:solidFill>
                  <a:srgbClr val="262626"/>
                </a:solidFill>
                <a:effectLst/>
                <a:latin typeface="Open Sans" panose="020B0606030504020204" pitchFamily="34" charset="0"/>
              </a:rPr>
              <a:t> - https://</a:t>
            </a:r>
            <a:r>
              <a:rPr lang="en-US" b="0" i="0" dirty="0" err="1">
                <a:solidFill>
                  <a:srgbClr val="262626"/>
                </a:solidFill>
                <a:effectLst/>
                <a:latin typeface="Open Sans" panose="020B0606030504020204" pitchFamily="34" charset="0"/>
              </a:rPr>
              <a:t>wodwell.com</a:t>
            </a:r>
            <a:r>
              <a:rPr lang="en-US" b="0" i="0" dirty="0">
                <a:solidFill>
                  <a:srgbClr val="262626"/>
                </a:solidFill>
                <a:effectLst/>
                <a:latin typeface="Open Sans" panose="020B0606030504020204" pitchFamily="34" charset="0"/>
              </a:rPr>
              <a:t>/</a:t>
            </a:r>
            <a:r>
              <a:rPr lang="en-US" b="0" i="0" dirty="0" err="1">
                <a:solidFill>
                  <a:srgbClr val="262626"/>
                </a:solidFill>
                <a:effectLst/>
                <a:latin typeface="Open Sans" panose="020B0606030504020204" pitchFamily="34" charset="0"/>
              </a:rPr>
              <a:t>wod</a:t>
            </a:r>
            <a:r>
              <a:rPr lang="en-US" b="0" i="0" dirty="0">
                <a:solidFill>
                  <a:srgbClr val="262626"/>
                </a:solidFill>
                <a:effectLst/>
                <a:latin typeface="Open Sans" panose="020B0606030504020204" pitchFamily="34" charset="0"/>
              </a:rPr>
              <a:t>/</a:t>
            </a:r>
            <a:r>
              <a:rPr lang="en-US" b="0" i="0" dirty="0" err="1">
                <a:solidFill>
                  <a:srgbClr val="262626"/>
                </a:solidFill>
                <a:effectLst/>
                <a:latin typeface="Open Sans" panose="020B0606030504020204" pitchFamily="34" charset="0"/>
              </a:rPr>
              <a:t>kalsu</a:t>
            </a:r>
            <a:r>
              <a:rPr lang="en-US" b="0" i="0" dirty="0">
                <a:solidFill>
                  <a:srgbClr val="262626"/>
                </a:solidFill>
                <a:effectLst/>
                <a:latin typeface="Open Sans" panose="020B0606030504020204" pitchFamily="34" charset="0"/>
              </a:rPr>
              <a:t>/</a:t>
            </a:r>
            <a:endParaRPr lang="en-US" dirty="0"/>
          </a:p>
        </p:txBody>
      </p:sp>
      <p:sp>
        <p:nvSpPr>
          <p:cNvPr id="4" name="Slide Number Placeholder 3"/>
          <p:cNvSpPr>
            <a:spLocks noGrp="1"/>
          </p:cNvSpPr>
          <p:nvPr>
            <p:ph type="sldNum" sz="quarter" idx="5"/>
          </p:nvPr>
        </p:nvSpPr>
        <p:spPr/>
        <p:txBody>
          <a:bodyPr/>
          <a:lstStyle/>
          <a:p>
            <a:fld id="{0F8F86F8-5766-BC43-A7D1-93F8F741D8E3}" type="slidenum">
              <a:rPr lang="en-US" smtClean="0"/>
              <a:t>29</a:t>
            </a:fld>
            <a:endParaRPr lang="en-US"/>
          </a:p>
        </p:txBody>
      </p:sp>
    </p:spTree>
    <p:extLst>
      <p:ext uri="{BB962C8B-B14F-4D97-AF65-F5344CB8AC3E}">
        <p14:creationId xmlns:p14="http://schemas.microsoft.com/office/powerpoint/2010/main" val="2577603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wodwell.com</a:t>
            </a:r>
            <a:r>
              <a:rPr lang="en-US" dirty="0"/>
              <a:t>/</a:t>
            </a:r>
            <a:r>
              <a:rPr lang="en-US" dirty="0" err="1"/>
              <a:t>wod</a:t>
            </a:r>
            <a:r>
              <a:rPr lang="en-US" dirty="0"/>
              <a:t>/1lt-derek-hines/</a:t>
            </a:r>
          </a:p>
        </p:txBody>
      </p:sp>
      <p:sp>
        <p:nvSpPr>
          <p:cNvPr id="4" name="Slide Number Placeholder 3"/>
          <p:cNvSpPr>
            <a:spLocks noGrp="1"/>
          </p:cNvSpPr>
          <p:nvPr>
            <p:ph type="sldNum" sz="quarter" idx="5"/>
          </p:nvPr>
        </p:nvSpPr>
        <p:spPr/>
        <p:txBody>
          <a:bodyPr/>
          <a:lstStyle/>
          <a:p>
            <a:fld id="{0F8F86F8-5766-BC43-A7D1-93F8F741D8E3}" type="slidenum">
              <a:rPr lang="en-US" smtClean="0"/>
              <a:t>30</a:t>
            </a:fld>
            <a:endParaRPr lang="en-US"/>
          </a:p>
        </p:txBody>
      </p:sp>
    </p:spTree>
    <p:extLst>
      <p:ext uri="{BB962C8B-B14F-4D97-AF65-F5344CB8AC3E}">
        <p14:creationId xmlns:p14="http://schemas.microsoft.com/office/powerpoint/2010/main" val="19962546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wodwell.com</a:t>
            </a:r>
            <a:r>
              <a:rPr lang="en-US" dirty="0"/>
              <a:t>/</a:t>
            </a:r>
            <a:r>
              <a:rPr lang="en-US" dirty="0" err="1"/>
              <a:t>wod</a:t>
            </a:r>
            <a:r>
              <a:rPr lang="en-US" dirty="0"/>
              <a:t>/</a:t>
            </a:r>
            <a:r>
              <a:rPr lang="en-US" dirty="0" err="1"/>
              <a:t>wilmot</a:t>
            </a:r>
            <a:r>
              <a:rPr lang="en-US" dirty="0"/>
              <a:t>/</a:t>
            </a:r>
          </a:p>
        </p:txBody>
      </p:sp>
      <p:sp>
        <p:nvSpPr>
          <p:cNvPr id="4" name="Slide Number Placeholder 3"/>
          <p:cNvSpPr>
            <a:spLocks noGrp="1"/>
          </p:cNvSpPr>
          <p:nvPr>
            <p:ph type="sldNum" sz="quarter" idx="5"/>
          </p:nvPr>
        </p:nvSpPr>
        <p:spPr/>
        <p:txBody>
          <a:bodyPr/>
          <a:lstStyle/>
          <a:p>
            <a:fld id="{0F8F86F8-5766-BC43-A7D1-93F8F741D8E3}" type="slidenum">
              <a:rPr lang="en-US" smtClean="0"/>
              <a:t>31</a:t>
            </a:fld>
            <a:endParaRPr lang="en-US"/>
          </a:p>
        </p:txBody>
      </p:sp>
    </p:spTree>
    <p:extLst>
      <p:ext uri="{BB962C8B-B14F-4D97-AF65-F5344CB8AC3E}">
        <p14:creationId xmlns:p14="http://schemas.microsoft.com/office/powerpoint/2010/main" val="1971930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262626"/>
                </a:solidFill>
                <a:effectLst/>
                <a:latin typeface="Open Sans" panose="020B0606030504020204" pitchFamily="34" charset="0"/>
              </a:rPr>
              <a:t>According to a write-up from </a:t>
            </a:r>
            <a:r>
              <a:rPr lang="en-US" b="0" i="0" u="none" strike="noStrike" dirty="0">
                <a:solidFill>
                  <a:srgbClr val="2D60C5"/>
                </a:solidFill>
                <a:effectLst/>
                <a:latin typeface="Open Sans" panose="020B0606030504020204" pitchFamily="34" charset="0"/>
                <a:hlinkClick r:id="rId3"/>
              </a:rPr>
              <a:t>Morning Chalk Up</a:t>
            </a:r>
            <a:r>
              <a:rPr lang="en-US" b="0" i="0" dirty="0">
                <a:solidFill>
                  <a:srgbClr val="262626"/>
                </a:solidFill>
                <a:effectLst/>
                <a:latin typeface="Open Sans" panose="020B0606030504020204" pitchFamily="34" charset="0"/>
              </a:rPr>
              <a:t>, SSG </a:t>
            </a:r>
            <a:r>
              <a:rPr lang="en-US" b="0" i="0" dirty="0" err="1">
                <a:solidFill>
                  <a:srgbClr val="262626"/>
                </a:solidFill>
                <a:effectLst/>
                <a:latin typeface="Open Sans" panose="020B0606030504020204" pitchFamily="34" charset="0"/>
              </a:rPr>
              <a:t>Ollis</a:t>
            </a:r>
            <a:r>
              <a:rPr lang="en-US" b="0" i="0" dirty="0">
                <a:solidFill>
                  <a:srgbClr val="262626"/>
                </a:solidFill>
                <a:effectLst/>
                <a:latin typeface="Open Sans" panose="020B0606030504020204" pitchFamily="34" charset="0"/>
              </a:rPr>
              <a:t> posthumously received the Silver Star, which was upgraded in 2019 to </a:t>
            </a:r>
            <a:r>
              <a:rPr lang="en-US" b="0" i="0" u="none" strike="noStrike" dirty="0">
                <a:solidFill>
                  <a:srgbClr val="2D60C5"/>
                </a:solidFill>
                <a:effectLst/>
                <a:latin typeface="Open Sans" panose="020B0606030504020204" pitchFamily="34" charset="0"/>
                <a:hlinkClick r:id="rId4"/>
              </a:rPr>
              <a:t>the Distinguished Service Cross,</a:t>
            </a:r>
            <a:r>
              <a:rPr lang="en-US" b="0" i="0" dirty="0">
                <a:solidFill>
                  <a:srgbClr val="262626"/>
                </a:solidFill>
                <a:effectLst/>
                <a:latin typeface="Open Sans" panose="020B0606030504020204" pitchFamily="34" charset="0"/>
              </a:rPr>
              <a:t> the second highest military honor that can be awarded to a member of the United States Army. SSG </a:t>
            </a:r>
            <a:r>
              <a:rPr lang="en-US" b="0" i="0" dirty="0" err="1">
                <a:solidFill>
                  <a:srgbClr val="262626"/>
                </a:solidFill>
                <a:effectLst/>
                <a:latin typeface="Open Sans" panose="020B0606030504020204" pitchFamily="34" charset="0"/>
              </a:rPr>
              <a:t>Ollis</a:t>
            </a:r>
            <a:r>
              <a:rPr lang="en-US" b="0" i="0" dirty="0">
                <a:solidFill>
                  <a:srgbClr val="262626"/>
                </a:solidFill>
                <a:effectLst/>
                <a:latin typeface="Open Sans" panose="020B0606030504020204" pitchFamily="34" charset="0"/>
              </a:rPr>
              <a:t> also posthumously received the Polish Armed Forces Gold Medal.</a:t>
            </a:r>
          </a:p>
          <a:p>
            <a:pPr algn="l"/>
            <a:r>
              <a:rPr lang="en-US" b="0" i="0" dirty="0">
                <a:solidFill>
                  <a:srgbClr val="262626"/>
                </a:solidFill>
                <a:effectLst/>
                <a:latin typeface="Open Sans" panose="020B0606030504020204" pitchFamily="34" charset="0"/>
              </a:rPr>
              <a:t>The workout was designed by SFC Joshua Coronado and CPT Brian Quinn. They wanted the number two to represent the 22nd Infantry Regiment in which SSG. </a:t>
            </a:r>
            <a:r>
              <a:rPr lang="en-US" b="0" i="0" dirty="0" err="1">
                <a:solidFill>
                  <a:srgbClr val="262626"/>
                </a:solidFill>
                <a:effectLst/>
                <a:latin typeface="Open Sans" panose="020B0606030504020204" pitchFamily="34" charset="0"/>
              </a:rPr>
              <a:t>Ollis</a:t>
            </a:r>
            <a:r>
              <a:rPr lang="en-US" b="0" i="0" dirty="0">
                <a:solidFill>
                  <a:srgbClr val="262626"/>
                </a:solidFill>
                <a:effectLst/>
                <a:latin typeface="Open Sans" panose="020B0606030504020204" pitchFamily="34" charset="0"/>
              </a:rPr>
              <a:t> served.</a:t>
            </a:r>
          </a:p>
          <a:p>
            <a:endParaRPr lang="en-US" dirty="0"/>
          </a:p>
          <a:p>
            <a:pPr algn="l"/>
            <a:r>
              <a:rPr lang="en-US" b="0" i="0" dirty="0">
                <a:solidFill>
                  <a:srgbClr val="262626"/>
                </a:solidFill>
                <a:effectLst/>
                <a:latin typeface="Open Sans" panose="020B0606030504020204" pitchFamily="34" charset="0"/>
              </a:rPr>
              <a:t>Additionally, they wanted to focus on effort level among the participants instead of skill or experience in higher technical movements.</a:t>
            </a:r>
          </a:p>
          <a:p>
            <a:r>
              <a:rPr lang="en-US" dirty="0">
                <a:effectLst/>
              </a:rPr>
              <a:t>“This string of movements is going to keep an individual at a high heart rate throughout the workout. It can only scratch the surface of what it feels like to be in a combat situation like Michael found himself in. Adrenaline rushing, pushing through the fear, making hard choices, and pushing yourself beyond the normal threshold. Michael </a:t>
            </a:r>
            <a:r>
              <a:rPr lang="en-US" dirty="0" err="1">
                <a:effectLst/>
              </a:rPr>
              <a:t>Ollis</a:t>
            </a:r>
            <a:r>
              <a:rPr lang="en-US" dirty="0">
                <a:effectLst/>
              </a:rPr>
              <a:t> was in great shape during his time in service, always leading from the front. A 22-minute AMRAP was chosen so that individuals would have a number of rounds or repetitions to which they can strive to beat each time they do this, moving further, faster, and fighting harder each time in memoriam of Michael’s efforts that day.” – SFC Coronado explained.</a:t>
            </a:r>
          </a:p>
          <a:p>
            <a:endParaRPr lang="en-US" dirty="0"/>
          </a:p>
        </p:txBody>
      </p:sp>
      <p:sp>
        <p:nvSpPr>
          <p:cNvPr id="4" name="Slide Number Placeholder 3"/>
          <p:cNvSpPr>
            <a:spLocks noGrp="1"/>
          </p:cNvSpPr>
          <p:nvPr>
            <p:ph type="sldNum" sz="quarter" idx="5"/>
          </p:nvPr>
        </p:nvSpPr>
        <p:spPr/>
        <p:txBody>
          <a:bodyPr/>
          <a:lstStyle/>
          <a:p>
            <a:fld id="{0F8F86F8-5766-BC43-A7D1-93F8F741D8E3}" type="slidenum">
              <a:rPr lang="en-US" smtClean="0"/>
              <a:t>36</a:t>
            </a:fld>
            <a:endParaRPr lang="en-US"/>
          </a:p>
        </p:txBody>
      </p:sp>
    </p:spTree>
    <p:extLst>
      <p:ext uri="{BB962C8B-B14F-4D97-AF65-F5344CB8AC3E}">
        <p14:creationId xmlns:p14="http://schemas.microsoft.com/office/powerpoint/2010/main" val="1305301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www.wral.com</a:t>
            </a:r>
            <a:r>
              <a:rPr lang="en-US" dirty="0"/>
              <a:t>/fort-bragg-child-development-center-opens-in-honor-of-fallen-soldier-/15923724/</a:t>
            </a:r>
          </a:p>
        </p:txBody>
      </p:sp>
      <p:sp>
        <p:nvSpPr>
          <p:cNvPr id="4" name="Slide Number Placeholder 3"/>
          <p:cNvSpPr>
            <a:spLocks noGrp="1"/>
          </p:cNvSpPr>
          <p:nvPr>
            <p:ph type="sldNum" sz="quarter" idx="5"/>
          </p:nvPr>
        </p:nvSpPr>
        <p:spPr/>
        <p:txBody>
          <a:bodyPr/>
          <a:lstStyle/>
          <a:p>
            <a:fld id="{0F8F86F8-5766-BC43-A7D1-93F8F741D8E3}" type="slidenum">
              <a:rPr lang="en-US" smtClean="0"/>
              <a:t>38</a:t>
            </a:fld>
            <a:endParaRPr lang="en-US"/>
          </a:p>
        </p:txBody>
      </p:sp>
    </p:spTree>
    <p:extLst>
      <p:ext uri="{BB962C8B-B14F-4D97-AF65-F5344CB8AC3E}">
        <p14:creationId xmlns:p14="http://schemas.microsoft.com/office/powerpoint/2010/main" val="21745609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62626"/>
                </a:solidFill>
                <a:effectLst/>
                <a:latin typeface="Open Sans" panose="020B0606030504020204" pitchFamily="34" charset="0"/>
              </a:rPr>
              <a:t>1st Lt. James Robert </a:t>
            </a:r>
            <a:r>
              <a:rPr lang="en-US" b="0" i="0" dirty="0" err="1">
                <a:solidFill>
                  <a:srgbClr val="262626"/>
                </a:solidFill>
                <a:effectLst/>
                <a:latin typeface="Open Sans" panose="020B0606030504020204" pitchFamily="34" charset="0"/>
              </a:rPr>
              <a:t>Kalsu</a:t>
            </a:r>
            <a:r>
              <a:rPr lang="en-US" b="0" i="0" dirty="0">
                <a:solidFill>
                  <a:srgbClr val="262626"/>
                </a:solidFill>
                <a:effectLst/>
                <a:latin typeface="Open Sans" panose="020B0606030504020204" pitchFamily="34" charset="0"/>
              </a:rPr>
              <a:t> - https://</a:t>
            </a:r>
            <a:r>
              <a:rPr lang="en-US" b="0" i="0" dirty="0" err="1">
                <a:solidFill>
                  <a:srgbClr val="262626"/>
                </a:solidFill>
                <a:effectLst/>
                <a:latin typeface="Open Sans" panose="020B0606030504020204" pitchFamily="34" charset="0"/>
              </a:rPr>
              <a:t>wodwell.com</a:t>
            </a:r>
            <a:r>
              <a:rPr lang="en-US" b="0" i="0" dirty="0">
                <a:solidFill>
                  <a:srgbClr val="262626"/>
                </a:solidFill>
                <a:effectLst/>
                <a:latin typeface="Open Sans" panose="020B0606030504020204" pitchFamily="34" charset="0"/>
              </a:rPr>
              <a:t>/</a:t>
            </a:r>
            <a:r>
              <a:rPr lang="en-US" b="0" i="0" dirty="0" err="1">
                <a:solidFill>
                  <a:srgbClr val="262626"/>
                </a:solidFill>
                <a:effectLst/>
                <a:latin typeface="Open Sans" panose="020B0606030504020204" pitchFamily="34" charset="0"/>
              </a:rPr>
              <a:t>wod</a:t>
            </a:r>
            <a:r>
              <a:rPr lang="en-US" b="0" i="0" dirty="0">
                <a:solidFill>
                  <a:srgbClr val="262626"/>
                </a:solidFill>
                <a:effectLst/>
                <a:latin typeface="Open Sans" panose="020B0606030504020204" pitchFamily="34" charset="0"/>
              </a:rPr>
              <a:t>/</a:t>
            </a:r>
            <a:r>
              <a:rPr lang="en-US" b="0" i="0" dirty="0" err="1">
                <a:solidFill>
                  <a:srgbClr val="262626"/>
                </a:solidFill>
                <a:effectLst/>
                <a:latin typeface="Open Sans" panose="020B0606030504020204" pitchFamily="34" charset="0"/>
              </a:rPr>
              <a:t>kalsu</a:t>
            </a:r>
            <a:r>
              <a:rPr lang="en-US" b="0" i="0" dirty="0">
                <a:solidFill>
                  <a:srgbClr val="262626"/>
                </a:solidFill>
                <a:effectLst/>
                <a:latin typeface="Open Sans" panose="020B0606030504020204" pitchFamily="34" charset="0"/>
              </a:rPr>
              <a:t>/</a:t>
            </a:r>
            <a:endParaRPr lang="en-US" dirty="0"/>
          </a:p>
        </p:txBody>
      </p:sp>
      <p:sp>
        <p:nvSpPr>
          <p:cNvPr id="4" name="Slide Number Placeholder 3"/>
          <p:cNvSpPr>
            <a:spLocks noGrp="1"/>
          </p:cNvSpPr>
          <p:nvPr>
            <p:ph type="sldNum" sz="quarter" idx="5"/>
          </p:nvPr>
        </p:nvSpPr>
        <p:spPr/>
        <p:txBody>
          <a:bodyPr/>
          <a:lstStyle/>
          <a:p>
            <a:fld id="{0F8F86F8-5766-BC43-A7D1-93F8F741D8E3}" type="slidenum">
              <a:rPr lang="en-US" smtClean="0"/>
              <a:t>39</a:t>
            </a:fld>
            <a:endParaRPr lang="en-US"/>
          </a:p>
        </p:txBody>
      </p:sp>
    </p:spTree>
    <p:extLst>
      <p:ext uri="{BB962C8B-B14F-4D97-AF65-F5344CB8AC3E}">
        <p14:creationId xmlns:p14="http://schemas.microsoft.com/office/powerpoint/2010/main" val="39166184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wodwell.com</a:t>
            </a:r>
            <a:r>
              <a:rPr lang="en-US" dirty="0"/>
              <a:t>/</a:t>
            </a:r>
            <a:r>
              <a:rPr lang="en-US" dirty="0" err="1"/>
              <a:t>wod</a:t>
            </a:r>
            <a:r>
              <a:rPr lang="en-US" dirty="0"/>
              <a:t>/</a:t>
            </a:r>
            <a:r>
              <a:rPr lang="en-US" dirty="0" err="1"/>
              <a:t>smette</a:t>
            </a:r>
            <a:r>
              <a:rPr lang="en-US" dirty="0"/>
              <a:t>/</a:t>
            </a:r>
          </a:p>
          <a:p>
            <a:endParaRPr lang="en-US" dirty="0"/>
          </a:p>
          <a:p>
            <a:pPr algn="l">
              <a:buFont typeface="Arial" panose="020B0604020202020204" pitchFamily="34" charset="0"/>
              <a:buChar char="•"/>
            </a:pPr>
            <a:r>
              <a:rPr lang="en-US" b="1" i="0" dirty="0">
                <a:solidFill>
                  <a:srgbClr val="262626"/>
                </a:solidFill>
                <a:effectLst/>
                <a:latin typeface="Open Sans" panose="020B0606030504020204" pitchFamily="34" charset="0"/>
              </a:rPr>
              <a:t>For Time (with a Partner)</a:t>
            </a:r>
          </a:p>
          <a:p>
            <a:pPr algn="l">
              <a:buFont typeface="Arial" panose="020B0604020202020204" pitchFamily="34" charset="0"/>
              <a:buChar char="•"/>
            </a:pPr>
            <a:r>
              <a:rPr lang="en-US" b="1" i="0" dirty="0">
                <a:solidFill>
                  <a:srgbClr val="262626"/>
                </a:solidFill>
                <a:effectLst/>
                <a:latin typeface="Open Sans" panose="020B0606030504020204" pitchFamily="34" charset="0"/>
              </a:rPr>
              <a:t>4,000/3,000 meter Row</a:t>
            </a:r>
          </a:p>
          <a:p>
            <a:pPr algn="l">
              <a:buFont typeface="Arial" panose="020B0604020202020204" pitchFamily="34" charset="0"/>
              <a:buChar char="•"/>
            </a:pPr>
            <a:br>
              <a:rPr lang="en-US" b="1" i="0" dirty="0">
                <a:solidFill>
                  <a:srgbClr val="262626"/>
                </a:solidFill>
                <a:effectLst/>
                <a:latin typeface="Open Sans" panose="020B0606030504020204" pitchFamily="34" charset="0"/>
              </a:rPr>
            </a:br>
            <a:r>
              <a:rPr lang="en-US" b="1" i="0" dirty="0">
                <a:solidFill>
                  <a:srgbClr val="262626"/>
                </a:solidFill>
                <a:effectLst/>
                <a:latin typeface="Open Sans" panose="020B0606030504020204" pitchFamily="34" charset="0"/>
              </a:rPr>
              <a:t>While Partner A Rows, Partner B completes AMRAP of:</a:t>
            </a:r>
          </a:p>
          <a:p>
            <a:pPr algn="l">
              <a:buFont typeface="Arial" panose="020B0604020202020204" pitchFamily="34" charset="0"/>
              <a:buChar char="•"/>
            </a:pPr>
            <a:r>
              <a:rPr lang="en-US" b="1" i="0" dirty="0">
                <a:solidFill>
                  <a:srgbClr val="262626"/>
                </a:solidFill>
                <a:effectLst/>
                <a:latin typeface="Open Sans" panose="020B0606030504020204" pitchFamily="34" charset="0"/>
              </a:rPr>
              <a:t>5 Toes-to-Bars</a:t>
            </a:r>
          </a:p>
          <a:p>
            <a:pPr algn="l">
              <a:buFont typeface="Arial" panose="020B0604020202020204" pitchFamily="34" charset="0"/>
              <a:buChar char="•"/>
            </a:pPr>
            <a:r>
              <a:rPr lang="en-US" b="1" i="0" dirty="0">
                <a:solidFill>
                  <a:srgbClr val="262626"/>
                </a:solidFill>
                <a:effectLst/>
                <a:latin typeface="Open Sans" panose="020B0606030504020204" pitchFamily="34" charset="0"/>
              </a:rPr>
              <a:t>10 Wall Ball Shots (20/14 </a:t>
            </a:r>
            <a:r>
              <a:rPr lang="en-US" b="1" i="0" dirty="0" err="1">
                <a:solidFill>
                  <a:srgbClr val="262626"/>
                </a:solidFill>
                <a:effectLst/>
                <a:latin typeface="Open Sans" panose="020B0606030504020204" pitchFamily="34" charset="0"/>
              </a:rPr>
              <a:t>lb</a:t>
            </a:r>
            <a:r>
              <a:rPr lang="en-US" b="1" i="0" dirty="0">
                <a:solidFill>
                  <a:srgbClr val="262626"/>
                </a:solidFill>
                <a:effectLst/>
                <a:latin typeface="Open Sans" panose="020B0606030504020204" pitchFamily="34" charset="0"/>
              </a:rPr>
              <a:t>)</a:t>
            </a:r>
          </a:p>
          <a:p>
            <a:pPr algn="l">
              <a:buFont typeface="Arial" panose="020B0604020202020204" pitchFamily="34" charset="0"/>
              <a:buChar char="•"/>
            </a:pPr>
            <a:r>
              <a:rPr lang="en-US" b="1" i="0" dirty="0">
                <a:solidFill>
                  <a:srgbClr val="262626"/>
                </a:solidFill>
                <a:effectLst/>
                <a:latin typeface="Open Sans" panose="020B0606030504020204" pitchFamily="34" charset="0"/>
              </a:rPr>
              <a:t>15 Push-Ups</a:t>
            </a:r>
          </a:p>
          <a:p>
            <a:pPr algn="l">
              <a:buFont typeface="Arial" panose="020B0604020202020204" pitchFamily="34" charset="0"/>
              <a:buChar char="•"/>
            </a:pPr>
            <a:br>
              <a:rPr lang="en-US" b="1" i="0" dirty="0">
                <a:solidFill>
                  <a:srgbClr val="262626"/>
                </a:solidFill>
                <a:effectLst/>
                <a:latin typeface="Open Sans" panose="020B0606030504020204" pitchFamily="34" charset="0"/>
              </a:rPr>
            </a:br>
            <a:r>
              <a:rPr lang="en-US" b="1" i="0" dirty="0">
                <a:solidFill>
                  <a:srgbClr val="262626"/>
                </a:solidFill>
                <a:effectLst/>
                <a:latin typeface="Open Sans" panose="020B0606030504020204" pitchFamily="34" charset="0"/>
              </a:rPr>
              <a:t>Partners switch as necessary</a:t>
            </a:r>
          </a:p>
          <a:p>
            <a:pPr algn="l"/>
            <a:r>
              <a:rPr lang="en-US" b="0" i="0" dirty="0">
                <a:solidFill>
                  <a:srgbClr val="262626"/>
                </a:solidFill>
                <a:effectLst/>
                <a:latin typeface="Open Sans" panose="020B0606030504020204" pitchFamily="34" charset="0"/>
              </a:rPr>
              <a:t>With a running clock, complete the 4,000/3,000 meter Row as fast as possible (“</a:t>
            </a:r>
            <a:r>
              <a:rPr lang="en-US" b="0" i="0" u="none" strike="noStrike" dirty="0">
                <a:solidFill>
                  <a:srgbClr val="2D60C5"/>
                </a:solidFill>
                <a:effectLst/>
                <a:latin typeface="Open Sans" panose="020B0606030504020204" pitchFamily="34" charset="0"/>
                <a:hlinkClick r:id="rId3"/>
              </a:rPr>
              <a:t>For Time</a:t>
            </a:r>
            <a:r>
              <a:rPr lang="en-US" b="0" i="0" dirty="0">
                <a:solidFill>
                  <a:srgbClr val="262626"/>
                </a:solidFill>
                <a:effectLst/>
                <a:latin typeface="Open Sans" panose="020B0606030504020204" pitchFamily="34" charset="0"/>
              </a:rPr>
              <a:t>“). While Partner A Rows, Partner B completes as many rounds and repetitions as possible (“</a:t>
            </a:r>
            <a:r>
              <a:rPr lang="en-US" b="0" i="0" u="none" strike="noStrike" dirty="0">
                <a:solidFill>
                  <a:srgbClr val="2D60C5"/>
                </a:solidFill>
                <a:effectLst/>
                <a:latin typeface="Open Sans" panose="020B0606030504020204" pitchFamily="34" charset="0"/>
                <a:hlinkClick r:id="rId4"/>
              </a:rPr>
              <a:t>AMRAP</a:t>
            </a:r>
            <a:r>
              <a:rPr lang="en-US" b="0" i="0" dirty="0">
                <a:solidFill>
                  <a:srgbClr val="262626"/>
                </a:solidFill>
                <a:effectLst/>
                <a:latin typeface="Open Sans" panose="020B0606030504020204" pitchFamily="34" charset="0"/>
              </a:rPr>
              <a:t>“) of 5 Toes-to-Bars, 10 Wall Ball Shots, and 15 Push-Ups. Switch as necessary and pick up where the other partner left off.</a:t>
            </a:r>
          </a:p>
          <a:p>
            <a:pPr algn="l"/>
            <a:r>
              <a:rPr lang="en-US" b="0" i="0" dirty="0">
                <a:solidFill>
                  <a:srgbClr val="262626"/>
                </a:solidFill>
                <a:effectLst/>
                <a:latin typeface="Open Sans" panose="020B0606030504020204" pitchFamily="34" charset="0"/>
              </a:rPr>
              <a:t>If one partner is male and the other is female, use 3,500 meters for the Row distance. </a:t>
            </a:r>
          </a:p>
          <a:p>
            <a:pPr algn="l"/>
            <a:r>
              <a:rPr lang="en-US" b="1" i="0" dirty="0">
                <a:solidFill>
                  <a:srgbClr val="262626"/>
                </a:solidFill>
                <a:effectLst/>
                <a:latin typeface="Open Sans" panose="020B0606030504020204" pitchFamily="34" charset="0"/>
              </a:rPr>
              <a:t>Score </a:t>
            </a:r>
            <a:r>
              <a:rPr lang="en-US" b="0" i="0" dirty="0">
                <a:solidFill>
                  <a:srgbClr val="262626"/>
                </a:solidFill>
                <a:effectLst/>
                <a:latin typeface="Open Sans" panose="020B0606030504020204" pitchFamily="34" charset="0"/>
              </a:rPr>
              <a:t>is the time on the clock when the Row is completed and the total number of rounds and repetitions completed of the AMRAP portion of the workout.</a:t>
            </a:r>
          </a:p>
          <a:p>
            <a:endParaRPr lang="en-US" dirty="0"/>
          </a:p>
        </p:txBody>
      </p:sp>
      <p:sp>
        <p:nvSpPr>
          <p:cNvPr id="4" name="Slide Number Placeholder 3"/>
          <p:cNvSpPr>
            <a:spLocks noGrp="1"/>
          </p:cNvSpPr>
          <p:nvPr>
            <p:ph type="sldNum" sz="quarter" idx="5"/>
          </p:nvPr>
        </p:nvSpPr>
        <p:spPr/>
        <p:txBody>
          <a:bodyPr/>
          <a:lstStyle/>
          <a:p>
            <a:fld id="{0F8F86F8-5766-BC43-A7D1-93F8F741D8E3}" type="slidenum">
              <a:rPr lang="en-US" smtClean="0"/>
              <a:t>40</a:t>
            </a:fld>
            <a:endParaRPr lang="en-US"/>
          </a:p>
        </p:txBody>
      </p:sp>
    </p:spTree>
    <p:extLst>
      <p:ext uri="{BB962C8B-B14F-4D97-AF65-F5344CB8AC3E}">
        <p14:creationId xmlns:p14="http://schemas.microsoft.com/office/powerpoint/2010/main" val="10959175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wodwell.com</a:t>
            </a:r>
            <a:r>
              <a:rPr lang="en-US" dirty="0"/>
              <a:t>/</a:t>
            </a:r>
            <a:r>
              <a:rPr lang="en-US" dirty="0" err="1"/>
              <a:t>wod</a:t>
            </a:r>
            <a:r>
              <a:rPr lang="en-US" dirty="0"/>
              <a:t>/marc-</a:t>
            </a:r>
            <a:r>
              <a:rPr lang="en-US" dirty="0" err="1"/>
              <a:t>alan</a:t>
            </a:r>
            <a:r>
              <a:rPr lang="en-US" dirty="0"/>
              <a:t>-lee/</a:t>
            </a:r>
            <a:br>
              <a:rPr lang="en-US" dirty="0"/>
            </a:br>
            <a:br>
              <a:rPr lang="en-US" dirty="0"/>
            </a:br>
            <a:r>
              <a:rPr lang="en-US" sz="1200" b="0" i="0" u="none" strike="noStrike" kern="1200" dirty="0">
                <a:solidFill>
                  <a:schemeClr val="tx1"/>
                </a:solidFill>
                <a:effectLst/>
                <a:latin typeface="+mn-lt"/>
                <a:ea typeface="+mn-ea"/>
                <a:cs typeface="+mn-cs"/>
              </a:rPr>
              <a:t>Of Marc himself, Willink speaks with unmistakable reverence. He describes him as a "mighty warrior" — yet equally as a compassionate and humorous soul who brought smiles, laughter, and love even in the darkest moments of war. In Willink's eyes, Marc was the embodiment of selfless courage: a man who gave his life defending his teammates in Ramadi.</a:t>
            </a:r>
            <a:br>
              <a:rPr lang="en-US" dirty="0"/>
            </a:br>
            <a:br>
              <a:rPr lang="en-US" dirty="0"/>
            </a:br>
            <a:endParaRPr lang="en-US" dirty="0"/>
          </a:p>
        </p:txBody>
      </p:sp>
      <p:sp>
        <p:nvSpPr>
          <p:cNvPr id="4" name="Slide Number Placeholder 3"/>
          <p:cNvSpPr>
            <a:spLocks noGrp="1"/>
          </p:cNvSpPr>
          <p:nvPr>
            <p:ph type="sldNum" sz="quarter" idx="5"/>
          </p:nvPr>
        </p:nvSpPr>
        <p:spPr/>
        <p:txBody>
          <a:bodyPr/>
          <a:lstStyle/>
          <a:p>
            <a:fld id="{0F8F86F8-5766-BC43-A7D1-93F8F741D8E3}" type="slidenum">
              <a:rPr lang="en-US" smtClean="0"/>
              <a:t>2</a:t>
            </a:fld>
            <a:endParaRPr lang="en-US"/>
          </a:p>
        </p:txBody>
      </p:sp>
    </p:spTree>
    <p:extLst>
      <p:ext uri="{BB962C8B-B14F-4D97-AF65-F5344CB8AC3E}">
        <p14:creationId xmlns:p14="http://schemas.microsoft.com/office/powerpoint/2010/main" val="2143714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wodwell.com</a:t>
            </a:r>
            <a:r>
              <a:rPr lang="en-US" dirty="0"/>
              <a:t>/</a:t>
            </a:r>
            <a:r>
              <a:rPr lang="en-US" dirty="0" err="1"/>
              <a:t>wod</a:t>
            </a:r>
            <a:r>
              <a:rPr lang="en-US" dirty="0"/>
              <a:t>/</a:t>
            </a:r>
            <a:r>
              <a:rPr lang="en-US" dirty="0" err="1"/>
              <a:t>yllescas</a:t>
            </a:r>
            <a:r>
              <a:rPr lang="en-US" dirty="0"/>
              <a:t>/</a:t>
            </a:r>
          </a:p>
        </p:txBody>
      </p:sp>
      <p:sp>
        <p:nvSpPr>
          <p:cNvPr id="4" name="Slide Number Placeholder 3"/>
          <p:cNvSpPr>
            <a:spLocks noGrp="1"/>
          </p:cNvSpPr>
          <p:nvPr>
            <p:ph type="sldNum" sz="quarter" idx="5"/>
          </p:nvPr>
        </p:nvSpPr>
        <p:spPr/>
        <p:txBody>
          <a:bodyPr/>
          <a:lstStyle/>
          <a:p>
            <a:fld id="{0F8F86F8-5766-BC43-A7D1-93F8F741D8E3}" type="slidenum">
              <a:rPr lang="en-US" smtClean="0"/>
              <a:t>41</a:t>
            </a:fld>
            <a:endParaRPr lang="en-US"/>
          </a:p>
        </p:txBody>
      </p:sp>
    </p:spTree>
    <p:extLst>
      <p:ext uri="{BB962C8B-B14F-4D97-AF65-F5344CB8AC3E}">
        <p14:creationId xmlns:p14="http://schemas.microsoft.com/office/powerpoint/2010/main" val="706922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This is modern-day domestic violence—not between partners, but wielded by the federal government through unlawful and unconstitutional force against its citizens.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Both </a:t>
            </a:r>
            <a:r>
              <a:rPr lang="en-US" sz="1200" b="0" i="0" kern="1200" dirty="0">
                <a:solidFill>
                  <a:schemeClr val="tx1"/>
                </a:solidFill>
                <a:effectLst/>
                <a:latin typeface="+mn-lt"/>
                <a:ea typeface="+mn-ea"/>
                <a:cs typeface="+mn-cs"/>
                <a:hlinkClick r:id="rId3"/>
              </a:rPr>
              <a:t>Good</a:t>
            </a:r>
            <a:r>
              <a:rPr lang="en-US" sz="1200" b="0" i="0" kern="1200" dirty="0">
                <a:solidFill>
                  <a:schemeClr val="tx1"/>
                </a:solidFill>
                <a:effectLst/>
                <a:latin typeface="+mn-lt"/>
                <a:ea typeface="+mn-ea"/>
                <a:cs typeface="+mn-cs"/>
              </a:rPr>
              <a:t> and </a:t>
            </a:r>
            <a:r>
              <a:rPr lang="en-US" sz="1200" b="0" i="0" kern="1200" dirty="0">
                <a:solidFill>
                  <a:schemeClr val="tx1"/>
                </a:solidFill>
                <a:effectLst/>
                <a:latin typeface="+mn-lt"/>
                <a:ea typeface="+mn-ea"/>
                <a:cs typeface="+mn-cs"/>
                <a:hlinkClick r:id="rId4"/>
              </a:rPr>
              <a:t>Pretti</a:t>
            </a:r>
            <a:r>
              <a:rPr lang="en-US" sz="1200" b="0" i="0" kern="1200" dirty="0">
                <a:solidFill>
                  <a:schemeClr val="tx1"/>
                </a:solidFill>
                <a:effectLst/>
                <a:latin typeface="+mn-lt"/>
                <a:ea typeface="+mn-ea"/>
                <a:cs typeface="+mn-cs"/>
              </a:rPr>
              <a:t> were 37 years old. Good, a mother of three, “</a:t>
            </a:r>
            <a:r>
              <a:rPr lang="en-US" sz="1200" b="0" i="0" kern="1200" dirty="0">
                <a:solidFill>
                  <a:schemeClr val="tx1"/>
                </a:solidFill>
                <a:effectLst/>
                <a:latin typeface="+mn-lt"/>
                <a:ea typeface="+mn-ea"/>
                <a:cs typeface="+mn-cs"/>
                <a:hlinkClick r:id="rId5"/>
              </a:rPr>
              <a:t>suffered three clear gunshot wounds, including one to her head</a:t>
            </a:r>
            <a:r>
              <a:rPr lang="en-US" sz="1200" b="0" i="0" kern="1200" dirty="0">
                <a:solidFill>
                  <a:schemeClr val="tx1"/>
                </a:solidFill>
                <a:effectLst/>
                <a:latin typeface="+mn-lt"/>
                <a:ea typeface="+mn-ea"/>
                <a:cs typeface="+mn-cs"/>
              </a:rPr>
              <a:t>,” according to her family’s lawyers. Their findings were based on an autopsy commissioned by her family in the wake of unsubstantiated claims that she was attempting to run over an ICE agent. </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Then, over the weekend, the world watched in horror as federal agents fatally shot Alex Pretti, an intensive care nurse at the Minneapolis Veterans Affairs medical center. By the accounts of patients, friends and family, he dedicated his life to caring for others. According to reporting from </a:t>
            </a:r>
            <a:r>
              <a:rPr lang="en-US" sz="1200" b="0" i="1" kern="1200" dirty="0">
                <a:solidFill>
                  <a:schemeClr val="tx1"/>
                </a:solidFill>
                <a:effectLst/>
                <a:latin typeface="+mn-lt"/>
                <a:ea typeface="+mn-ea"/>
                <a:cs typeface="+mn-cs"/>
              </a:rPr>
              <a:t>The New York Times</a:t>
            </a:r>
            <a:r>
              <a:rPr lang="en-US" sz="1200" b="0" i="0" kern="1200" dirty="0">
                <a:solidFill>
                  <a:schemeClr val="tx1"/>
                </a:solidFill>
                <a:effectLst/>
                <a:latin typeface="+mn-lt"/>
                <a:ea typeface="+mn-ea"/>
                <a:cs typeface="+mn-cs"/>
              </a:rPr>
              <a:t>, photos and videos taken from multiple angles, analyzed by news organizations and posted online, ICE agents “</a:t>
            </a:r>
            <a:r>
              <a:rPr lang="en-US" sz="1200" b="0" i="0" kern="1200" dirty="0">
                <a:solidFill>
                  <a:schemeClr val="tx1"/>
                </a:solidFill>
                <a:effectLst/>
                <a:latin typeface="+mn-lt"/>
                <a:ea typeface="+mn-ea"/>
                <a:cs typeface="+mn-cs"/>
                <a:hlinkClick r:id="rId6"/>
              </a:rPr>
              <a:t>appear to fire at least 10 shots in a span of five seconds</a:t>
            </a:r>
            <a:r>
              <a:rPr lang="en-US" sz="1200" b="0" i="0" kern="1200" dirty="0">
                <a:solidFill>
                  <a:schemeClr val="tx1"/>
                </a:solidFill>
                <a:effectLst/>
                <a:latin typeface="+mn-lt"/>
                <a:ea typeface="+mn-ea"/>
                <a:cs typeface="+mn-cs"/>
              </a:rPr>
              <a:t>,” rattling Pretti’s body with bullets, including in the back. This all after being tackled by a group of ICE agents. </a:t>
            </a:r>
          </a:p>
        </p:txBody>
      </p:sp>
      <p:sp>
        <p:nvSpPr>
          <p:cNvPr id="4" name="Slide Number Placeholder 3"/>
          <p:cNvSpPr>
            <a:spLocks noGrp="1"/>
          </p:cNvSpPr>
          <p:nvPr>
            <p:ph type="sldNum" sz="quarter" idx="5"/>
          </p:nvPr>
        </p:nvSpPr>
        <p:spPr/>
        <p:txBody>
          <a:bodyPr/>
          <a:lstStyle/>
          <a:p>
            <a:fld id="{0F8F86F8-5766-BC43-A7D1-93F8F741D8E3}" type="slidenum">
              <a:rPr lang="en-US" smtClean="0"/>
              <a:t>3</a:t>
            </a:fld>
            <a:endParaRPr lang="en-US"/>
          </a:p>
        </p:txBody>
      </p:sp>
    </p:spTree>
    <p:extLst>
      <p:ext uri="{BB962C8B-B14F-4D97-AF65-F5344CB8AC3E}">
        <p14:creationId xmlns:p14="http://schemas.microsoft.com/office/powerpoint/2010/main" val="1198774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wodwell.com</a:t>
            </a:r>
            <a:r>
              <a:rPr lang="en-US" dirty="0"/>
              <a:t>/</a:t>
            </a:r>
            <a:r>
              <a:rPr lang="en-US" dirty="0" err="1"/>
              <a:t>wod</a:t>
            </a:r>
            <a:r>
              <a:rPr lang="en-US" dirty="0"/>
              <a:t>/</a:t>
            </a:r>
            <a:r>
              <a:rPr lang="en-US" dirty="0" err="1"/>
              <a:t>faas</a:t>
            </a:r>
            <a:r>
              <a:rPr lang="en-US" dirty="0"/>
              <a:t>-fit/</a:t>
            </a:r>
          </a:p>
        </p:txBody>
      </p:sp>
      <p:sp>
        <p:nvSpPr>
          <p:cNvPr id="4" name="Slide Number Placeholder 3"/>
          <p:cNvSpPr>
            <a:spLocks noGrp="1"/>
          </p:cNvSpPr>
          <p:nvPr>
            <p:ph type="sldNum" sz="quarter" idx="5"/>
          </p:nvPr>
        </p:nvSpPr>
        <p:spPr/>
        <p:txBody>
          <a:bodyPr/>
          <a:lstStyle/>
          <a:p>
            <a:fld id="{0F8F86F8-5766-BC43-A7D1-93F8F741D8E3}" type="slidenum">
              <a:rPr lang="en-US" smtClean="0"/>
              <a:t>4</a:t>
            </a:fld>
            <a:endParaRPr lang="en-US"/>
          </a:p>
        </p:txBody>
      </p:sp>
    </p:spTree>
    <p:extLst>
      <p:ext uri="{BB962C8B-B14F-4D97-AF65-F5344CB8AC3E}">
        <p14:creationId xmlns:p14="http://schemas.microsoft.com/office/powerpoint/2010/main" val="42859290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CE0AF0-76E9-09B0-CA67-5B8FC6661F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0F8CD4-E5A7-B321-1D68-E9146D31D6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C93F54-8024-DDCA-CEF2-5E492C0862E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6D77541-4012-FBCA-6F06-1E580784DEE7}"/>
              </a:ext>
            </a:extLst>
          </p:cNvPr>
          <p:cNvSpPr>
            <a:spLocks noGrp="1"/>
          </p:cNvSpPr>
          <p:nvPr>
            <p:ph type="sldNum" sz="quarter" idx="5"/>
          </p:nvPr>
        </p:nvSpPr>
        <p:spPr/>
        <p:txBody>
          <a:bodyPr/>
          <a:lstStyle/>
          <a:p>
            <a:fld id="{0F8F86F8-5766-BC43-A7D1-93F8F741D8E3}" type="slidenum">
              <a:rPr lang="en-US" smtClean="0"/>
              <a:t>5</a:t>
            </a:fld>
            <a:endParaRPr lang="en-US"/>
          </a:p>
        </p:txBody>
      </p:sp>
    </p:spTree>
    <p:extLst>
      <p:ext uri="{BB962C8B-B14F-4D97-AF65-F5344CB8AC3E}">
        <p14:creationId xmlns:p14="http://schemas.microsoft.com/office/powerpoint/2010/main" val="3451145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A576D-AD79-BFBE-F9D6-BA950301F2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A87308-0043-1931-9987-096AABD4E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A015A1-2D82-8A68-EF4C-53E76774C2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FD290F-D49C-C311-66A6-4B2BD346784B}"/>
              </a:ext>
            </a:extLst>
          </p:cNvPr>
          <p:cNvSpPr>
            <a:spLocks noGrp="1"/>
          </p:cNvSpPr>
          <p:nvPr>
            <p:ph type="sldNum" sz="quarter" idx="5"/>
          </p:nvPr>
        </p:nvSpPr>
        <p:spPr/>
        <p:txBody>
          <a:bodyPr/>
          <a:lstStyle/>
          <a:p>
            <a:fld id="{0F8F86F8-5766-BC43-A7D1-93F8F741D8E3}" type="slidenum">
              <a:rPr lang="en-US" smtClean="0"/>
              <a:t>6</a:t>
            </a:fld>
            <a:endParaRPr lang="en-US"/>
          </a:p>
        </p:txBody>
      </p:sp>
    </p:spTree>
    <p:extLst>
      <p:ext uri="{BB962C8B-B14F-4D97-AF65-F5344CB8AC3E}">
        <p14:creationId xmlns:p14="http://schemas.microsoft.com/office/powerpoint/2010/main" val="26368452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048EA-8E08-6F8A-E4C1-DA11BB934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3C7BC-0D0D-09A1-7436-AA7C2552CC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83A796-7DB0-8760-48D3-49C43C4285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8586AA-AF64-EFEA-9463-5410298F1DA8}"/>
              </a:ext>
            </a:extLst>
          </p:cNvPr>
          <p:cNvSpPr>
            <a:spLocks noGrp="1"/>
          </p:cNvSpPr>
          <p:nvPr>
            <p:ph type="sldNum" sz="quarter" idx="5"/>
          </p:nvPr>
        </p:nvSpPr>
        <p:spPr/>
        <p:txBody>
          <a:bodyPr/>
          <a:lstStyle/>
          <a:p>
            <a:fld id="{0F8F86F8-5766-BC43-A7D1-93F8F741D8E3}" type="slidenum">
              <a:rPr lang="en-US" smtClean="0"/>
              <a:t>7</a:t>
            </a:fld>
            <a:endParaRPr lang="en-US"/>
          </a:p>
        </p:txBody>
      </p:sp>
    </p:spTree>
    <p:extLst>
      <p:ext uri="{BB962C8B-B14F-4D97-AF65-F5344CB8AC3E}">
        <p14:creationId xmlns:p14="http://schemas.microsoft.com/office/powerpoint/2010/main" val="2153352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89BFA-8D73-D7D8-C203-2EAFC8D97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7379B-5456-78BC-849A-66B8D794D0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48F4EF-4F9E-FFED-BB7F-ECF583246C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7F99364-2BAA-26D0-3FE8-AA138FD3398D}"/>
              </a:ext>
            </a:extLst>
          </p:cNvPr>
          <p:cNvSpPr>
            <a:spLocks noGrp="1"/>
          </p:cNvSpPr>
          <p:nvPr>
            <p:ph type="sldNum" sz="quarter" idx="5"/>
          </p:nvPr>
        </p:nvSpPr>
        <p:spPr/>
        <p:txBody>
          <a:bodyPr/>
          <a:lstStyle/>
          <a:p>
            <a:fld id="{0F8F86F8-5766-BC43-A7D1-93F8F741D8E3}" type="slidenum">
              <a:rPr lang="en-US" smtClean="0"/>
              <a:t>8</a:t>
            </a:fld>
            <a:endParaRPr lang="en-US"/>
          </a:p>
        </p:txBody>
      </p:sp>
    </p:spTree>
    <p:extLst>
      <p:ext uri="{BB962C8B-B14F-4D97-AF65-F5344CB8AC3E}">
        <p14:creationId xmlns:p14="http://schemas.microsoft.com/office/powerpoint/2010/main" val="3665588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03EE7-43E2-E2C0-47EB-D87702EEAB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61344-7672-F358-F06C-6E6CB140A8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5B8959-EB80-593D-C450-1FA7770704F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BFE599-25BA-0C73-6692-F5C89D6BDD6A}"/>
              </a:ext>
            </a:extLst>
          </p:cNvPr>
          <p:cNvSpPr>
            <a:spLocks noGrp="1"/>
          </p:cNvSpPr>
          <p:nvPr>
            <p:ph type="sldNum" sz="quarter" idx="5"/>
          </p:nvPr>
        </p:nvSpPr>
        <p:spPr/>
        <p:txBody>
          <a:bodyPr/>
          <a:lstStyle/>
          <a:p>
            <a:fld id="{0F8F86F8-5766-BC43-A7D1-93F8F741D8E3}" type="slidenum">
              <a:rPr lang="en-US" smtClean="0"/>
              <a:t>9</a:t>
            </a:fld>
            <a:endParaRPr lang="en-US"/>
          </a:p>
        </p:txBody>
      </p:sp>
    </p:spTree>
    <p:extLst>
      <p:ext uri="{BB962C8B-B14F-4D97-AF65-F5344CB8AC3E}">
        <p14:creationId xmlns:p14="http://schemas.microsoft.com/office/powerpoint/2010/main" val="2825377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1D814-6E0C-3A85-7334-60124BDD81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18F099-A5BA-1405-A0AE-9F1CA42232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4C3966F-4A18-A208-E523-1F8AE6CC995B}"/>
              </a:ext>
            </a:extLst>
          </p:cNvPr>
          <p:cNvSpPr>
            <a:spLocks noGrp="1"/>
          </p:cNvSpPr>
          <p:nvPr>
            <p:ph type="dt" sz="half" idx="10"/>
          </p:nvPr>
        </p:nvSpPr>
        <p:spPr/>
        <p:txBody>
          <a:bodyPr/>
          <a:lstStyle/>
          <a:p>
            <a:fld id="{45AABB50-E88A-974A-9C91-AC7BD7191E41}" type="datetimeFigureOut">
              <a:rPr lang="en-US" smtClean="0"/>
              <a:t>5/4/26</a:t>
            </a:fld>
            <a:endParaRPr lang="en-US"/>
          </a:p>
        </p:txBody>
      </p:sp>
      <p:sp>
        <p:nvSpPr>
          <p:cNvPr id="5" name="Footer Placeholder 4">
            <a:extLst>
              <a:ext uri="{FF2B5EF4-FFF2-40B4-BE49-F238E27FC236}">
                <a16:creationId xmlns:a16="http://schemas.microsoft.com/office/drawing/2014/main" id="{2FAF2001-94BB-8E11-86DC-3AEB7EFFCE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177C1-EA23-8DE8-4D10-84014DCFD23F}"/>
              </a:ext>
            </a:extLst>
          </p:cNvPr>
          <p:cNvSpPr>
            <a:spLocks noGrp="1"/>
          </p:cNvSpPr>
          <p:nvPr>
            <p:ph type="sldNum" sz="quarter" idx="12"/>
          </p:nvPr>
        </p:nvSpPr>
        <p:spPr/>
        <p:txBody>
          <a:bodyPr/>
          <a:lstStyle/>
          <a:p>
            <a:fld id="{D3B3050F-ED72-7A4F-8B54-45633354BC47}" type="slidenum">
              <a:rPr lang="en-US" smtClean="0"/>
              <a:t>‹#›</a:t>
            </a:fld>
            <a:endParaRPr lang="en-US"/>
          </a:p>
        </p:txBody>
      </p:sp>
    </p:spTree>
    <p:extLst>
      <p:ext uri="{BB962C8B-B14F-4D97-AF65-F5344CB8AC3E}">
        <p14:creationId xmlns:p14="http://schemas.microsoft.com/office/powerpoint/2010/main" val="7875872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BFF97-BE81-E1AC-8902-349063DABF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29DCA-9565-E154-1B02-3FE435F22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CA2BE6-353B-C864-E03E-77AE484F9AB6}"/>
              </a:ext>
            </a:extLst>
          </p:cNvPr>
          <p:cNvSpPr>
            <a:spLocks noGrp="1"/>
          </p:cNvSpPr>
          <p:nvPr>
            <p:ph type="dt" sz="half" idx="10"/>
          </p:nvPr>
        </p:nvSpPr>
        <p:spPr/>
        <p:txBody>
          <a:bodyPr/>
          <a:lstStyle/>
          <a:p>
            <a:fld id="{45AABB50-E88A-974A-9C91-AC7BD7191E41}" type="datetimeFigureOut">
              <a:rPr lang="en-US" smtClean="0"/>
              <a:t>5/4/26</a:t>
            </a:fld>
            <a:endParaRPr lang="en-US"/>
          </a:p>
        </p:txBody>
      </p:sp>
      <p:sp>
        <p:nvSpPr>
          <p:cNvPr id="5" name="Footer Placeholder 4">
            <a:extLst>
              <a:ext uri="{FF2B5EF4-FFF2-40B4-BE49-F238E27FC236}">
                <a16:creationId xmlns:a16="http://schemas.microsoft.com/office/drawing/2014/main" id="{8F9B0D9C-6E96-4B4F-2299-085B96086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75DD8F-B9FA-3DB9-3B6E-032EEBBC05CD}"/>
              </a:ext>
            </a:extLst>
          </p:cNvPr>
          <p:cNvSpPr>
            <a:spLocks noGrp="1"/>
          </p:cNvSpPr>
          <p:nvPr>
            <p:ph type="sldNum" sz="quarter" idx="12"/>
          </p:nvPr>
        </p:nvSpPr>
        <p:spPr/>
        <p:txBody>
          <a:bodyPr/>
          <a:lstStyle/>
          <a:p>
            <a:fld id="{D3B3050F-ED72-7A4F-8B54-45633354BC47}" type="slidenum">
              <a:rPr lang="en-US" smtClean="0"/>
              <a:t>‹#›</a:t>
            </a:fld>
            <a:endParaRPr lang="en-US"/>
          </a:p>
        </p:txBody>
      </p:sp>
    </p:spTree>
    <p:extLst>
      <p:ext uri="{BB962C8B-B14F-4D97-AF65-F5344CB8AC3E}">
        <p14:creationId xmlns:p14="http://schemas.microsoft.com/office/powerpoint/2010/main" val="3216285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1A46E0-0595-7B7E-56B9-B007F2A67C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4CA299D-8421-A597-6FAD-4BEAF44B95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68D895-587F-BE79-F219-223EDA50856C}"/>
              </a:ext>
            </a:extLst>
          </p:cNvPr>
          <p:cNvSpPr>
            <a:spLocks noGrp="1"/>
          </p:cNvSpPr>
          <p:nvPr>
            <p:ph type="dt" sz="half" idx="10"/>
          </p:nvPr>
        </p:nvSpPr>
        <p:spPr/>
        <p:txBody>
          <a:bodyPr/>
          <a:lstStyle/>
          <a:p>
            <a:fld id="{45AABB50-E88A-974A-9C91-AC7BD7191E41}" type="datetimeFigureOut">
              <a:rPr lang="en-US" smtClean="0"/>
              <a:t>5/4/26</a:t>
            </a:fld>
            <a:endParaRPr lang="en-US"/>
          </a:p>
        </p:txBody>
      </p:sp>
      <p:sp>
        <p:nvSpPr>
          <p:cNvPr id="5" name="Footer Placeholder 4">
            <a:extLst>
              <a:ext uri="{FF2B5EF4-FFF2-40B4-BE49-F238E27FC236}">
                <a16:creationId xmlns:a16="http://schemas.microsoft.com/office/drawing/2014/main" id="{891A394E-AAFE-E1BF-78DE-10AD25E5F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E7D79-D735-0334-55E0-033127BAFF20}"/>
              </a:ext>
            </a:extLst>
          </p:cNvPr>
          <p:cNvSpPr>
            <a:spLocks noGrp="1"/>
          </p:cNvSpPr>
          <p:nvPr>
            <p:ph type="sldNum" sz="quarter" idx="12"/>
          </p:nvPr>
        </p:nvSpPr>
        <p:spPr/>
        <p:txBody>
          <a:bodyPr/>
          <a:lstStyle/>
          <a:p>
            <a:fld id="{D3B3050F-ED72-7A4F-8B54-45633354BC47}" type="slidenum">
              <a:rPr lang="en-US" smtClean="0"/>
              <a:t>‹#›</a:t>
            </a:fld>
            <a:endParaRPr lang="en-US"/>
          </a:p>
        </p:txBody>
      </p:sp>
    </p:spTree>
    <p:extLst>
      <p:ext uri="{BB962C8B-B14F-4D97-AF65-F5344CB8AC3E}">
        <p14:creationId xmlns:p14="http://schemas.microsoft.com/office/powerpoint/2010/main" val="2822691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EF79E-546E-598B-DD8E-CBA317F9C1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18B48C4-FE30-A0DF-8D02-EBF2D4E2AF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B8F98-94B2-6E41-53F3-70E6DA70A6BE}"/>
              </a:ext>
            </a:extLst>
          </p:cNvPr>
          <p:cNvSpPr>
            <a:spLocks noGrp="1"/>
          </p:cNvSpPr>
          <p:nvPr>
            <p:ph type="dt" sz="half" idx="10"/>
          </p:nvPr>
        </p:nvSpPr>
        <p:spPr/>
        <p:txBody>
          <a:bodyPr/>
          <a:lstStyle/>
          <a:p>
            <a:fld id="{45AABB50-E88A-974A-9C91-AC7BD7191E41}" type="datetimeFigureOut">
              <a:rPr lang="en-US" smtClean="0"/>
              <a:t>5/4/26</a:t>
            </a:fld>
            <a:endParaRPr lang="en-US"/>
          </a:p>
        </p:txBody>
      </p:sp>
      <p:sp>
        <p:nvSpPr>
          <p:cNvPr id="5" name="Footer Placeholder 4">
            <a:extLst>
              <a:ext uri="{FF2B5EF4-FFF2-40B4-BE49-F238E27FC236}">
                <a16:creationId xmlns:a16="http://schemas.microsoft.com/office/drawing/2014/main" id="{C283DE49-E7CF-592C-E262-84B73219AE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1A2C57-B6DB-4CDF-BFF9-7607CCA353FA}"/>
              </a:ext>
            </a:extLst>
          </p:cNvPr>
          <p:cNvSpPr>
            <a:spLocks noGrp="1"/>
          </p:cNvSpPr>
          <p:nvPr>
            <p:ph type="sldNum" sz="quarter" idx="12"/>
          </p:nvPr>
        </p:nvSpPr>
        <p:spPr/>
        <p:txBody>
          <a:bodyPr/>
          <a:lstStyle/>
          <a:p>
            <a:fld id="{D3B3050F-ED72-7A4F-8B54-45633354BC47}" type="slidenum">
              <a:rPr lang="en-US" smtClean="0"/>
              <a:t>‹#›</a:t>
            </a:fld>
            <a:endParaRPr lang="en-US"/>
          </a:p>
        </p:txBody>
      </p:sp>
    </p:spTree>
    <p:extLst>
      <p:ext uri="{BB962C8B-B14F-4D97-AF65-F5344CB8AC3E}">
        <p14:creationId xmlns:p14="http://schemas.microsoft.com/office/powerpoint/2010/main" val="2205537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3126E-143C-2DBC-F3D6-89EC6A5DC6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E8B680-5F2C-72E4-32E4-C18DCB2E2C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AA88BE-B5BF-31FC-1CD7-B0DAAC067D43}"/>
              </a:ext>
            </a:extLst>
          </p:cNvPr>
          <p:cNvSpPr>
            <a:spLocks noGrp="1"/>
          </p:cNvSpPr>
          <p:nvPr>
            <p:ph type="dt" sz="half" idx="10"/>
          </p:nvPr>
        </p:nvSpPr>
        <p:spPr/>
        <p:txBody>
          <a:bodyPr/>
          <a:lstStyle/>
          <a:p>
            <a:fld id="{45AABB50-E88A-974A-9C91-AC7BD7191E41}" type="datetimeFigureOut">
              <a:rPr lang="en-US" smtClean="0"/>
              <a:t>5/4/26</a:t>
            </a:fld>
            <a:endParaRPr lang="en-US"/>
          </a:p>
        </p:txBody>
      </p:sp>
      <p:sp>
        <p:nvSpPr>
          <p:cNvPr id="5" name="Footer Placeholder 4">
            <a:extLst>
              <a:ext uri="{FF2B5EF4-FFF2-40B4-BE49-F238E27FC236}">
                <a16:creationId xmlns:a16="http://schemas.microsoft.com/office/drawing/2014/main" id="{40A82B1D-8BE2-DDA5-EF74-CE1D3008AA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234F5A-79C3-CD36-A8AE-5A9BA5597D45}"/>
              </a:ext>
            </a:extLst>
          </p:cNvPr>
          <p:cNvSpPr>
            <a:spLocks noGrp="1"/>
          </p:cNvSpPr>
          <p:nvPr>
            <p:ph type="sldNum" sz="quarter" idx="12"/>
          </p:nvPr>
        </p:nvSpPr>
        <p:spPr/>
        <p:txBody>
          <a:bodyPr/>
          <a:lstStyle/>
          <a:p>
            <a:fld id="{D3B3050F-ED72-7A4F-8B54-45633354BC47}" type="slidenum">
              <a:rPr lang="en-US" smtClean="0"/>
              <a:t>‹#›</a:t>
            </a:fld>
            <a:endParaRPr lang="en-US"/>
          </a:p>
        </p:txBody>
      </p:sp>
    </p:spTree>
    <p:extLst>
      <p:ext uri="{BB962C8B-B14F-4D97-AF65-F5344CB8AC3E}">
        <p14:creationId xmlns:p14="http://schemas.microsoft.com/office/powerpoint/2010/main" val="3663947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284CD-6F98-D6AB-0A63-F6CD51A936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992082-8091-DA5D-A6C1-D068599749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3C547E-83BD-0D21-4F8A-A035B4CCBB2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F993FE-93CD-01A4-C847-DFBE9EF8E47F}"/>
              </a:ext>
            </a:extLst>
          </p:cNvPr>
          <p:cNvSpPr>
            <a:spLocks noGrp="1"/>
          </p:cNvSpPr>
          <p:nvPr>
            <p:ph type="dt" sz="half" idx="10"/>
          </p:nvPr>
        </p:nvSpPr>
        <p:spPr/>
        <p:txBody>
          <a:bodyPr/>
          <a:lstStyle/>
          <a:p>
            <a:fld id="{45AABB50-E88A-974A-9C91-AC7BD7191E41}" type="datetimeFigureOut">
              <a:rPr lang="en-US" smtClean="0"/>
              <a:t>5/4/26</a:t>
            </a:fld>
            <a:endParaRPr lang="en-US"/>
          </a:p>
        </p:txBody>
      </p:sp>
      <p:sp>
        <p:nvSpPr>
          <p:cNvPr id="6" name="Footer Placeholder 5">
            <a:extLst>
              <a:ext uri="{FF2B5EF4-FFF2-40B4-BE49-F238E27FC236}">
                <a16:creationId xmlns:a16="http://schemas.microsoft.com/office/drawing/2014/main" id="{20FAA6C3-BB25-5DA7-637E-318C7850B8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57BC6C-83D8-0D3B-4590-418AD0D07AA6}"/>
              </a:ext>
            </a:extLst>
          </p:cNvPr>
          <p:cNvSpPr>
            <a:spLocks noGrp="1"/>
          </p:cNvSpPr>
          <p:nvPr>
            <p:ph type="sldNum" sz="quarter" idx="12"/>
          </p:nvPr>
        </p:nvSpPr>
        <p:spPr/>
        <p:txBody>
          <a:bodyPr/>
          <a:lstStyle/>
          <a:p>
            <a:fld id="{D3B3050F-ED72-7A4F-8B54-45633354BC47}" type="slidenum">
              <a:rPr lang="en-US" smtClean="0"/>
              <a:t>‹#›</a:t>
            </a:fld>
            <a:endParaRPr lang="en-US"/>
          </a:p>
        </p:txBody>
      </p:sp>
    </p:spTree>
    <p:extLst>
      <p:ext uri="{BB962C8B-B14F-4D97-AF65-F5344CB8AC3E}">
        <p14:creationId xmlns:p14="http://schemas.microsoft.com/office/powerpoint/2010/main" val="4282318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B2D19-640B-9C90-F5ED-E1885FD9AE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AA9E760-7683-5B86-FBE9-D5522D126EF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08F404-42EF-471C-5B7E-4A4A16D977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7EC9E24-D329-F8CF-02B8-E741C0BD91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F76607-A55A-1784-DA29-C98467EC7F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F31B0D-045A-AFC5-7DC0-461F77A1B08B}"/>
              </a:ext>
            </a:extLst>
          </p:cNvPr>
          <p:cNvSpPr>
            <a:spLocks noGrp="1"/>
          </p:cNvSpPr>
          <p:nvPr>
            <p:ph type="dt" sz="half" idx="10"/>
          </p:nvPr>
        </p:nvSpPr>
        <p:spPr/>
        <p:txBody>
          <a:bodyPr/>
          <a:lstStyle/>
          <a:p>
            <a:fld id="{45AABB50-E88A-974A-9C91-AC7BD7191E41}" type="datetimeFigureOut">
              <a:rPr lang="en-US" smtClean="0"/>
              <a:t>5/4/26</a:t>
            </a:fld>
            <a:endParaRPr lang="en-US"/>
          </a:p>
        </p:txBody>
      </p:sp>
      <p:sp>
        <p:nvSpPr>
          <p:cNvPr id="8" name="Footer Placeholder 7">
            <a:extLst>
              <a:ext uri="{FF2B5EF4-FFF2-40B4-BE49-F238E27FC236}">
                <a16:creationId xmlns:a16="http://schemas.microsoft.com/office/drawing/2014/main" id="{A97AC344-AF65-4C34-59AE-997D8A14ED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A22892-F6D6-325F-6321-F374CD990C7D}"/>
              </a:ext>
            </a:extLst>
          </p:cNvPr>
          <p:cNvSpPr>
            <a:spLocks noGrp="1"/>
          </p:cNvSpPr>
          <p:nvPr>
            <p:ph type="sldNum" sz="quarter" idx="12"/>
          </p:nvPr>
        </p:nvSpPr>
        <p:spPr/>
        <p:txBody>
          <a:bodyPr/>
          <a:lstStyle/>
          <a:p>
            <a:fld id="{D3B3050F-ED72-7A4F-8B54-45633354BC47}" type="slidenum">
              <a:rPr lang="en-US" smtClean="0"/>
              <a:t>‹#›</a:t>
            </a:fld>
            <a:endParaRPr lang="en-US"/>
          </a:p>
        </p:txBody>
      </p:sp>
    </p:spTree>
    <p:extLst>
      <p:ext uri="{BB962C8B-B14F-4D97-AF65-F5344CB8AC3E}">
        <p14:creationId xmlns:p14="http://schemas.microsoft.com/office/powerpoint/2010/main" val="2302768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E2F39-DD0B-3640-7334-1766547D49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DBC8AB-ED93-1C86-6F14-FDB0A895BD5A}"/>
              </a:ext>
            </a:extLst>
          </p:cNvPr>
          <p:cNvSpPr>
            <a:spLocks noGrp="1"/>
          </p:cNvSpPr>
          <p:nvPr>
            <p:ph type="dt" sz="half" idx="10"/>
          </p:nvPr>
        </p:nvSpPr>
        <p:spPr/>
        <p:txBody>
          <a:bodyPr/>
          <a:lstStyle/>
          <a:p>
            <a:fld id="{45AABB50-E88A-974A-9C91-AC7BD7191E41}" type="datetimeFigureOut">
              <a:rPr lang="en-US" smtClean="0"/>
              <a:t>5/4/26</a:t>
            </a:fld>
            <a:endParaRPr lang="en-US"/>
          </a:p>
        </p:txBody>
      </p:sp>
      <p:sp>
        <p:nvSpPr>
          <p:cNvPr id="4" name="Footer Placeholder 3">
            <a:extLst>
              <a:ext uri="{FF2B5EF4-FFF2-40B4-BE49-F238E27FC236}">
                <a16:creationId xmlns:a16="http://schemas.microsoft.com/office/drawing/2014/main" id="{D9249E78-053C-E950-8B10-02E62E01B7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9F9AA8-652F-36C7-E4E8-7973BD353CD7}"/>
              </a:ext>
            </a:extLst>
          </p:cNvPr>
          <p:cNvSpPr>
            <a:spLocks noGrp="1"/>
          </p:cNvSpPr>
          <p:nvPr>
            <p:ph type="sldNum" sz="quarter" idx="12"/>
          </p:nvPr>
        </p:nvSpPr>
        <p:spPr/>
        <p:txBody>
          <a:bodyPr/>
          <a:lstStyle/>
          <a:p>
            <a:fld id="{D3B3050F-ED72-7A4F-8B54-45633354BC47}" type="slidenum">
              <a:rPr lang="en-US" smtClean="0"/>
              <a:t>‹#›</a:t>
            </a:fld>
            <a:endParaRPr lang="en-US"/>
          </a:p>
        </p:txBody>
      </p:sp>
    </p:spTree>
    <p:extLst>
      <p:ext uri="{BB962C8B-B14F-4D97-AF65-F5344CB8AC3E}">
        <p14:creationId xmlns:p14="http://schemas.microsoft.com/office/powerpoint/2010/main" val="166856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B3FB75-AD20-CCC4-26E6-77F58786D893}"/>
              </a:ext>
            </a:extLst>
          </p:cNvPr>
          <p:cNvSpPr>
            <a:spLocks noGrp="1"/>
          </p:cNvSpPr>
          <p:nvPr>
            <p:ph type="dt" sz="half" idx="10"/>
          </p:nvPr>
        </p:nvSpPr>
        <p:spPr/>
        <p:txBody>
          <a:bodyPr/>
          <a:lstStyle/>
          <a:p>
            <a:fld id="{45AABB50-E88A-974A-9C91-AC7BD7191E41}" type="datetimeFigureOut">
              <a:rPr lang="en-US" smtClean="0"/>
              <a:t>5/4/26</a:t>
            </a:fld>
            <a:endParaRPr lang="en-US"/>
          </a:p>
        </p:txBody>
      </p:sp>
      <p:sp>
        <p:nvSpPr>
          <p:cNvPr id="3" name="Footer Placeholder 2">
            <a:extLst>
              <a:ext uri="{FF2B5EF4-FFF2-40B4-BE49-F238E27FC236}">
                <a16:creationId xmlns:a16="http://schemas.microsoft.com/office/drawing/2014/main" id="{FAFE3F23-68BB-D376-A1CA-80E524F916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FFF46B-5725-3A53-58B2-67B50C2D261F}"/>
              </a:ext>
            </a:extLst>
          </p:cNvPr>
          <p:cNvSpPr>
            <a:spLocks noGrp="1"/>
          </p:cNvSpPr>
          <p:nvPr>
            <p:ph type="sldNum" sz="quarter" idx="12"/>
          </p:nvPr>
        </p:nvSpPr>
        <p:spPr/>
        <p:txBody>
          <a:bodyPr/>
          <a:lstStyle/>
          <a:p>
            <a:fld id="{D3B3050F-ED72-7A4F-8B54-45633354BC47}" type="slidenum">
              <a:rPr lang="en-US" smtClean="0"/>
              <a:t>‹#›</a:t>
            </a:fld>
            <a:endParaRPr lang="en-US"/>
          </a:p>
        </p:txBody>
      </p:sp>
    </p:spTree>
    <p:extLst>
      <p:ext uri="{BB962C8B-B14F-4D97-AF65-F5344CB8AC3E}">
        <p14:creationId xmlns:p14="http://schemas.microsoft.com/office/powerpoint/2010/main" val="30282986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E73BB5-5F4A-7878-9892-F4658D7039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98A0A9-5D0A-BDF3-801D-8FCF5432B5C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1EE2B2-439A-B830-6296-D23D59D68E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8D091B-7EB4-BAAB-636A-1E7B81924593}"/>
              </a:ext>
            </a:extLst>
          </p:cNvPr>
          <p:cNvSpPr>
            <a:spLocks noGrp="1"/>
          </p:cNvSpPr>
          <p:nvPr>
            <p:ph type="dt" sz="half" idx="10"/>
          </p:nvPr>
        </p:nvSpPr>
        <p:spPr/>
        <p:txBody>
          <a:bodyPr/>
          <a:lstStyle/>
          <a:p>
            <a:fld id="{45AABB50-E88A-974A-9C91-AC7BD7191E41}" type="datetimeFigureOut">
              <a:rPr lang="en-US" smtClean="0"/>
              <a:t>5/4/26</a:t>
            </a:fld>
            <a:endParaRPr lang="en-US"/>
          </a:p>
        </p:txBody>
      </p:sp>
      <p:sp>
        <p:nvSpPr>
          <p:cNvPr id="6" name="Footer Placeholder 5">
            <a:extLst>
              <a:ext uri="{FF2B5EF4-FFF2-40B4-BE49-F238E27FC236}">
                <a16:creationId xmlns:a16="http://schemas.microsoft.com/office/drawing/2014/main" id="{4C9BA8A5-46A9-19FE-45B6-21562CA06B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C4BC9F-9E3F-BD1D-B67F-36947824982B}"/>
              </a:ext>
            </a:extLst>
          </p:cNvPr>
          <p:cNvSpPr>
            <a:spLocks noGrp="1"/>
          </p:cNvSpPr>
          <p:nvPr>
            <p:ph type="sldNum" sz="quarter" idx="12"/>
          </p:nvPr>
        </p:nvSpPr>
        <p:spPr/>
        <p:txBody>
          <a:bodyPr/>
          <a:lstStyle/>
          <a:p>
            <a:fld id="{D3B3050F-ED72-7A4F-8B54-45633354BC47}" type="slidenum">
              <a:rPr lang="en-US" smtClean="0"/>
              <a:t>‹#›</a:t>
            </a:fld>
            <a:endParaRPr lang="en-US"/>
          </a:p>
        </p:txBody>
      </p:sp>
    </p:spTree>
    <p:extLst>
      <p:ext uri="{BB962C8B-B14F-4D97-AF65-F5344CB8AC3E}">
        <p14:creationId xmlns:p14="http://schemas.microsoft.com/office/powerpoint/2010/main" val="27706981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B2D25-695D-45CA-6412-113CB89EA3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707393-ADFA-B2D6-8CC8-17C1576C65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61EFEE-77E3-0B76-DBCE-EBBDF1A66A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77B318-93E4-B563-A2DC-98712D204AEC}"/>
              </a:ext>
            </a:extLst>
          </p:cNvPr>
          <p:cNvSpPr>
            <a:spLocks noGrp="1"/>
          </p:cNvSpPr>
          <p:nvPr>
            <p:ph type="dt" sz="half" idx="10"/>
          </p:nvPr>
        </p:nvSpPr>
        <p:spPr/>
        <p:txBody>
          <a:bodyPr/>
          <a:lstStyle/>
          <a:p>
            <a:fld id="{45AABB50-E88A-974A-9C91-AC7BD7191E41}" type="datetimeFigureOut">
              <a:rPr lang="en-US" smtClean="0"/>
              <a:t>5/4/26</a:t>
            </a:fld>
            <a:endParaRPr lang="en-US"/>
          </a:p>
        </p:txBody>
      </p:sp>
      <p:sp>
        <p:nvSpPr>
          <p:cNvPr id="6" name="Footer Placeholder 5">
            <a:extLst>
              <a:ext uri="{FF2B5EF4-FFF2-40B4-BE49-F238E27FC236}">
                <a16:creationId xmlns:a16="http://schemas.microsoft.com/office/drawing/2014/main" id="{8A48EE0F-00E9-54CD-1733-7FAC87A288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94B38C-54E8-B177-00FA-910D98A2BC67}"/>
              </a:ext>
            </a:extLst>
          </p:cNvPr>
          <p:cNvSpPr>
            <a:spLocks noGrp="1"/>
          </p:cNvSpPr>
          <p:nvPr>
            <p:ph type="sldNum" sz="quarter" idx="12"/>
          </p:nvPr>
        </p:nvSpPr>
        <p:spPr/>
        <p:txBody>
          <a:bodyPr/>
          <a:lstStyle/>
          <a:p>
            <a:fld id="{D3B3050F-ED72-7A4F-8B54-45633354BC47}" type="slidenum">
              <a:rPr lang="en-US" smtClean="0"/>
              <a:t>‹#›</a:t>
            </a:fld>
            <a:endParaRPr lang="en-US"/>
          </a:p>
        </p:txBody>
      </p:sp>
    </p:spTree>
    <p:extLst>
      <p:ext uri="{BB962C8B-B14F-4D97-AF65-F5344CB8AC3E}">
        <p14:creationId xmlns:p14="http://schemas.microsoft.com/office/powerpoint/2010/main" val="195990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139B50-895B-FAD9-9F55-6DFE73C9E0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39855A-BC98-0963-9404-3062FB0987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6DDB70-5F61-2C64-413E-B5DE6E0432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AABB50-E88A-974A-9C91-AC7BD7191E41}" type="datetimeFigureOut">
              <a:rPr lang="en-US" smtClean="0"/>
              <a:t>5/4/26</a:t>
            </a:fld>
            <a:endParaRPr lang="en-US"/>
          </a:p>
        </p:txBody>
      </p:sp>
      <p:sp>
        <p:nvSpPr>
          <p:cNvPr id="5" name="Footer Placeholder 4">
            <a:extLst>
              <a:ext uri="{FF2B5EF4-FFF2-40B4-BE49-F238E27FC236}">
                <a16:creationId xmlns:a16="http://schemas.microsoft.com/office/drawing/2014/main" id="{F9081894-BA54-38FD-D07C-E712D919CC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54A87FB-FB1B-B8F4-6EC5-31DDBA346F4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B3050F-ED72-7A4F-8B54-45633354BC47}" type="slidenum">
              <a:rPr lang="en-US" smtClean="0"/>
              <a:t>‹#›</a:t>
            </a:fld>
            <a:endParaRPr lang="en-US"/>
          </a:p>
        </p:txBody>
      </p:sp>
    </p:spTree>
    <p:extLst>
      <p:ext uri="{BB962C8B-B14F-4D97-AF65-F5344CB8AC3E}">
        <p14:creationId xmlns:p14="http://schemas.microsoft.com/office/powerpoint/2010/main" val="38001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www.24heroes.com/"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hyperlink" Target="http://www.randalsimmons.org/" TargetMode="Externa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24heroes.com/"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odwell.com/wod/dt/" TargetMode="External"/><Relationship Id="rId2" Type="http://schemas.openxmlformats.org/officeDocument/2006/relationships/hyperlink" Target="https://wodwell.com/wod/the-chief/" TargetMode="Externa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hyperlink" Target="https://www.24heroes.com/" TargetMode="External"/><Relationship Id="rId4" Type="http://schemas.openxmlformats.org/officeDocument/2006/relationships/hyperlink" Target="https://wodwell.com/wod/lynne/"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hyperlink" Target="https://wodwell.com/wod/090414/" TargetMode="Externa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hyperlink" Target="https://www.24heroes.com/"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hyperlink" Target="https://www.24heroes.com/" TargetMode="Externa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www.24heroes.com/"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www.24heroes.com/" TargetMode="Externa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24heroes.com/" TargetMode="Externa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hyperlink" Target="https://en.wikipedia.org/wiki/Marc_Alan_Le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24heroes.com/"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24heroes.com/" TargetMode="Externa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hyperlink" Target="https://www.24heroes.com/"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s://www.24heroes.com/"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24heroes.com/"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36.jp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24heroes.com/"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www.findagrave.com/memorial/6140788/bob-kalsu"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hyperlink" Target="https://www.24heroes.com/"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1.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24heroes.com/"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hyperlink" Target="https://www.24heroes.co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instagram.com/travismanionfoundation/" TargetMode="External"/><Relationship Id="rId2" Type="http://schemas.openxmlformats.org/officeDocument/2006/relationships/hyperlink" Target="https://www.travismanion.org/" TargetMode="Externa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hyperlink" Target="https://www.24heroes.co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s://www.24heroes.co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7.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hyperlink" Target="https://www.npr.org/2021/08/29/1032044382/what-we-know-about-the-13-u-s-service-members-killed-in-the-kabul-attack" TargetMode="Externa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9.jpg"/></Relationships>
</file>

<file path=ppt/slides/_rels/slide39.xml.rels><?xml version="1.0" encoding="UTF-8" standalone="yes"?>
<Relationships xmlns="http://schemas.openxmlformats.org/package/2006/relationships"><Relationship Id="rId3" Type="http://schemas.openxmlformats.org/officeDocument/2006/relationships/hyperlink" Target="https://www.apkcharities.org/"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1.jpg"/><Relationship Id="rId5" Type="http://schemas.openxmlformats.org/officeDocument/2006/relationships/image" Target="../media/image50.png"/><Relationship Id="rId4" Type="http://schemas.openxmlformats.org/officeDocument/2006/relationships/hyperlink" Target="https://www.24heroes.com/"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The_Outpost_(2020_film)"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hyperlink" Target="https://www.24heroes.com/"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hyperlink" Target="https://www.24heroes.com/"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ext&#10;&#10;Description automatically generated">
            <a:extLst>
              <a:ext uri="{FF2B5EF4-FFF2-40B4-BE49-F238E27FC236}">
                <a16:creationId xmlns:a16="http://schemas.microsoft.com/office/drawing/2014/main" id="{88E04B54-EE37-B9D4-9A5D-F4B8302E26ED}"/>
              </a:ext>
            </a:extLst>
          </p:cNvPr>
          <p:cNvPicPr>
            <a:picLocks noChangeAspect="1"/>
          </p:cNvPicPr>
          <p:nvPr/>
        </p:nvPicPr>
        <p:blipFill>
          <a:blip r:embed="rId3"/>
          <a:stretch>
            <a:fillRect/>
          </a:stretch>
        </p:blipFill>
        <p:spPr>
          <a:xfrm>
            <a:off x="2640292" y="83655"/>
            <a:ext cx="7125486" cy="5234580"/>
          </a:xfrm>
          <a:prstGeom prst="rect">
            <a:avLst/>
          </a:prstGeom>
        </p:spPr>
      </p:pic>
      <p:sp>
        <p:nvSpPr>
          <p:cNvPr id="7" name="TextBox 6">
            <a:extLst>
              <a:ext uri="{FF2B5EF4-FFF2-40B4-BE49-F238E27FC236}">
                <a16:creationId xmlns:a16="http://schemas.microsoft.com/office/drawing/2014/main" id="{DB5AE753-9F2C-2914-EC11-429619AF050B}"/>
              </a:ext>
            </a:extLst>
          </p:cNvPr>
          <p:cNvSpPr txBox="1"/>
          <p:nvPr/>
        </p:nvSpPr>
        <p:spPr>
          <a:xfrm>
            <a:off x="979491" y="5574016"/>
            <a:ext cx="10447091" cy="1200329"/>
          </a:xfrm>
          <a:prstGeom prst="rect">
            <a:avLst/>
          </a:prstGeom>
          <a:noFill/>
        </p:spPr>
        <p:txBody>
          <a:bodyPr wrap="none" rtlCol="0">
            <a:spAutoFit/>
          </a:bodyPr>
          <a:lstStyle/>
          <a:p>
            <a:pPr algn="ctr"/>
            <a:r>
              <a:rPr lang="en-US" sz="3200" dirty="0">
                <a:latin typeface="Stencil" pitchFamily="82" charset="77"/>
              </a:rPr>
              <a:t>THIRTEENTH 24 HEROES IN 24 HOURS – 22 MAY 2026</a:t>
            </a:r>
            <a:br>
              <a:rPr lang="en-US" sz="3600" dirty="0"/>
            </a:br>
            <a:r>
              <a:rPr lang="en-US" sz="2000" dirty="0"/>
              <a:t>CrossFit Mainline – Wayne, Pennsylvania, USA</a:t>
            </a:r>
            <a:br>
              <a:rPr lang="en-US" sz="2000" dirty="0"/>
            </a:br>
            <a:r>
              <a:rPr lang="en-US" sz="2000" dirty="0"/>
              <a:t> </a:t>
            </a:r>
            <a:r>
              <a:rPr lang="en-US" sz="2000" dirty="0">
                <a:hlinkClick r:id="rId4"/>
              </a:rPr>
              <a:t>https://www.24heroes.com</a:t>
            </a:r>
            <a:r>
              <a:rPr lang="en-US" sz="2000" dirty="0"/>
              <a:t> </a:t>
            </a:r>
          </a:p>
        </p:txBody>
      </p:sp>
    </p:spTree>
    <p:extLst>
      <p:ext uri="{BB962C8B-B14F-4D97-AF65-F5344CB8AC3E}">
        <p14:creationId xmlns:p14="http://schemas.microsoft.com/office/powerpoint/2010/main" val="40842695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868561" y="1304158"/>
            <a:ext cx="6419549" cy="4524315"/>
          </a:xfrm>
          <a:prstGeom prst="rect">
            <a:avLst/>
          </a:prstGeom>
          <a:noFill/>
        </p:spPr>
        <p:txBody>
          <a:bodyPr wrap="square">
            <a:spAutoFit/>
          </a:bodyPr>
          <a:lstStyle/>
          <a:p>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dirty="0"/>
              <a:t>Randy Simmons was a Los Angeles Police Department SWAT Officer who was tragically killed in the line of duty on February 7, 2008.  He had one of the largest funerals in Los Angeles history because of his love and dedication to The City of Los Angeles. Randy Simmons was not just an elite police officer, he was also a community leader and mentor to hundreds of at-risk city kids that he recruited, mentored and helped to navigate through the often difficult and dangerous circumstances of their neighborhoods.</a:t>
            </a:r>
          </a:p>
          <a:p>
            <a:br>
              <a:rPr lang="en-US" b="0" i="0" u="none" strike="noStrike" dirty="0">
                <a:solidFill>
                  <a:srgbClr val="262626"/>
                </a:solidFill>
                <a:effectLst/>
                <a:latin typeface="Open Sans" panose="020B0606030504020204" pitchFamily="34" charset="0"/>
              </a:rPr>
            </a:br>
            <a:r>
              <a:rPr lang="en-US" b="1" dirty="0"/>
              <a:t>For Time</a:t>
            </a:r>
          </a:p>
          <a:p>
            <a:r>
              <a:rPr lang="en-US" b="1" dirty="0"/>
              <a:t>75 Power Snatches (75/55 </a:t>
            </a:r>
            <a:r>
              <a:rPr lang="en-US" b="1" dirty="0" err="1"/>
              <a:t>lb</a:t>
            </a:r>
            <a:r>
              <a:rPr lang="en-US" b="1" dirty="0"/>
              <a:t>)</a:t>
            </a:r>
            <a:br>
              <a:rPr lang="en-US" b="1" dirty="0"/>
            </a:br>
            <a:br>
              <a:rPr lang="en-US" b="1" dirty="0"/>
            </a:br>
            <a:r>
              <a:rPr lang="en-US" b="1" dirty="0">
                <a:hlinkClick r:id="rId2"/>
              </a:rPr>
              <a:t>http://www.randalsimmons.org/</a:t>
            </a:r>
            <a:endParaRPr lang="en-US" b="1" dirty="0"/>
          </a:p>
          <a:p>
            <a:endParaRPr lang="en-US" b="1" dirty="0"/>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#9:  Randy</a:t>
            </a:r>
          </a:p>
          <a:p>
            <a:r>
              <a:rPr lang="en-US" dirty="0"/>
              <a:t>Friday 1730</a:t>
            </a:r>
          </a:p>
        </p:txBody>
      </p:sp>
      <p:sp>
        <p:nvSpPr>
          <p:cNvPr id="8" name="TextBox 7">
            <a:extLst>
              <a:ext uri="{FF2B5EF4-FFF2-40B4-BE49-F238E27FC236}">
                <a16:creationId xmlns:a16="http://schemas.microsoft.com/office/drawing/2014/main" id="{1AC5D3DF-13A4-CAFB-0C54-C6C528FB8A11}"/>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2" name="Picture 1" descr="A picture containing text, person, concert band, crowd&#10;&#10;Description automatically generated">
            <a:extLst>
              <a:ext uri="{FF2B5EF4-FFF2-40B4-BE49-F238E27FC236}">
                <a16:creationId xmlns:a16="http://schemas.microsoft.com/office/drawing/2014/main" id="{7D18D1C1-0FEF-75BE-E989-63EAA53904E9}"/>
              </a:ext>
            </a:extLst>
          </p:cNvPr>
          <p:cNvPicPr>
            <a:picLocks noChangeAspect="1"/>
          </p:cNvPicPr>
          <p:nvPr/>
        </p:nvPicPr>
        <p:blipFill>
          <a:blip r:embed="rId4"/>
          <a:stretch>
            <a:fillRect/>
          </a:stretch>
        </p:blipFill>
        <p:spPr>
          <a:xfrm>
            <a:off x="711493" y="1199708"/>
            <a:ext cx="3457891" cy="5264154"/>
          </a:xfrm>
          <a:prstGeom prst="rect">
            <a:avLst/>
          </a:prstGeom>
        </p:spPr>
      </p:pic>
    </p:spTree>
    <p:extLst>
      <p:ext uri="{BB962C8B-B14F-4D97-AF65-F5344CB8AC3E}">
        <p14:creationId xmlns:p14="http://schemas.microsoft.com/office/powerpoint/2010/main" val="7289622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868561" y="1304158"/>
            <a:ext cx="6419549" cy="4247317"/>
          </a:xfrm>
          <a:prstGeom prst="rect">
            <a:avLst/>
          </a:prstGeom>
          <a:noFill/>
        </p:spPr>
        <p:txBody>
          <a:bodyPr wrap="square">
            <a:spAutoFit/>
          </a:bodyPr>
          <a:lstStyle/>
          <a:p>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dirty="0"/>
              <a:t>U.S. Marine Lance Corporal Justin James “JJ” Wilson, 24, of Palm City, FL, assigned to 3rd Battalion, 10th Marine Regiment, 2nd Marine Division, II Marine Expeditionary Force, based in Camp Lejeune, NC, was killed on March 22, 2010, while supporting combat operations in Helmand province, Afghanistan.</a:t>
            </a:r>
          </a:p>
          <a:p>
            <a:endParaRPr lang="en-US" dirty="0"/>
          </a:p>
          <a:p>
            <a:r>
              <a:rPr lang="en-US" dirty="0"/>
              <a:t>He is survived by his wife Hannah McVeigh, parents Lance and Frances, brother Christopher, and sister Jamie-Ella.</a:t>
            </a:r>
          </a:p>
          <a:p>
            <a:br>
              <a:rPr lang="en-US" b="0" i="0" u="none" strike="noStrike" dirty="0">
                <a:solidFill>
                  <a:srgbClr val="262626"/>
                </a:solidFill>
                <a:effectLst/>
                <a:latin typeface="Open Sans" panose="020B0606030504020204" pitchFamily="34" charset="0"/>
              </a:rPr>
            </a:br>
            <a:r>
              <a:rPr lang="en-US" b="1" dirty="0"/>
              <a:t>Ascending/Descending workout For Time</a:t>
            </a:r>
          </a:p>
          <a:p>
            <a:r>
              <a:rPr lang="en-US" b="1" dirty="0"/>
              <a:t>1-10 Full Barbell Clean (185/135#)</a:t>
            </a:r>
          </a:p>
          <a:p>
            <a:r>
              <a:rPr lang="en-US" b="1" dirty="0"/>
              <a:t>10-1 </a:t>
            </a:r>
            <a:r>
              <a:rPr lang="en-US" b="1" dirty="0" err="1"/>
              <a:t>Parallette</a:t>
            </a:r>
            <a:r>
              <a:rPr lang="en-US" b="1" dirty="0"/>
              <a:t> Handstand Push-Ups</a:t>
            </a:r>
            <a:br>
              <a:rPr lang="en-US" b="1" dirty="0"/>
            </a:br>
            <a:br>
              <a:rPr lang="en-US" b="1" dirty="0"/>
            </a:br>
            <a:r>
              <a:rPr lang="en-US" b="1" dirty="0"/>
              <a:t>(1 clean, 10 HSPU, 2 cleans, 9 HSPU, 3 cleans, 8 HSPU, cont’d)</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#10:  J.J.</a:t>
            </a:r>
          </a:p>
          <a:p>
            <a:r>
              <a:rPr lang="en-US" dirty="0"/>
              <a:t>Friday 1830</a:t>
            </a:r>
          </a:p>
        </p:txBody>
      </p:sp>
      <p:sp>
        <p:nvSpPr>
          <p:cNvPr id="8" name="TextBox 7">
            <a:extLst>
              <a:ext uri="{FF2B5EF4-FFF2-40B4-BE49-F238E27FC236}">
                <a16:creationId xmlns:a16="http://schemas.microsoft.com/office/drawing/2014/main" id="{26D124C8-86DC-1EA2-EE4C-C463EB95F6AF}"/>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2"/>
              </a:rPr>
              <a:t>https://www.24heroes.com</a:t>
            </a:r>
            <a:r>
              <a:rPr lang="en-US" sz="1400" dirty="0"/>
              <a:t> </a:t>
            </a:r>
          </a:p>
        </p:txBody>
      </p:sp>
      <p:pic>
        <p:nvPicPr>
          <p:cNvPr id="2" name="Picture 1" descr="A person sitting in a chair&#10;&#10;Description automatically generated with medium confidence">
            <a:extLst>
              <a:ext uri="{FF2B5EF4-FFF2-40B4-BE49-F238E27FC236}">
                <a16:creationId xmlns:a16="http://schemas.microsoft.com/office/drawing/2014/main" id="{4129E51F-748D-2652-B4B8-AEA7CD58FA6C}"/>
              </a:ext>
            </a:extLst>
          </p:cNvPr>
          <p:cNvPicPr>
            <a:picLocks noChangeAspect="1"/>
          </p:cNvPicPr>
          <p:nvPr/>
        </p:nvPicPr>
        <p:blipFill>
          <a:blip r:embed="rId3"/>
          <a:stretch>
            <a:fillRect/>
          </a:stretch>
        </p:blipFill>
        <p:spPr>
          <a:xfrm>
            <a:off x="262758" y="1304158"/>
            <a:ext cx="4449677" cy="4550104"/>
          </a:xfrm>
          <a:prstGeom prst="rect">
            <a:avLst/>
          </a:prstGeom>
        </p:spPr>
      </p:pic>
    </p:spTree>
    <p:extLst>
      <p:ext uri="{BB962C8B-B14F-4D97-AF65-F5344CB8AC3E}">
        <p14:creationId xmlns:p14="http://schemas.microsoft.com/office/powerpoint/2010/main" val="608100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868561" y="1304158"/>
            <a:ext cx="6419549" cy="3970318"/>
          </a:xfrm>
          <a:prstGeom prst="rect">
            <a:avLst/>
          </a:prstGeom>
          <a:noFill/>
        </p:spPr>
        <p:txBody>
          <a:bodyPr wrap="square">
            <a:spAutoFit/>
          </a:bodyPr>
          <a:lstStyle/>
          <a:p>
            <a:pPr algn="l"/>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U.S. Army Specialist Donald L. Nichols, 21, of Shell Rock, IA, assigned to the 1st Battalion, 133rd Infantry Regiment, Iowa Army National Guard, based in Waterloo, IA, died April 13, 2011, in Laghman province, Afghanistan, of wounds suffered when insurgents attacked his unit using an improvised explosive device. </a:t>
            </a:r>
          </a:p>
          <a:p>
            <a:r>
              <a:rPr lang="en-US" b="0" i="0" u="none" strike="noStrike" dirty="0">
                <a:solidFill>
                  <a:srgbClr val="262626"/>
                </a:solidFill>
                <a:effectLst/>
                <a:latin typeface="Open Sans" panose="020B0606030504020204" pitchFamily="34" charset="0"/>
              </a:rPr>
              <a:t>He is survived by his mother and stepfather, Roger and Becky </a:t>
            </a:r>
            <a:r>
              <a:rPr lang="en-US" b="0" i="0" u="none" strike="noStrike" dirty="0" err="1">
                <a:solidFill>
                  <a:srgbClr val="262626"/>
                </a:solidFill>
                <a:effectLst/>
                <a:latin typeface="Open Sans" panose="020B0606030504020204" pitchFamily="34" charset="0"/>
              </a:rPr>
              <a:t>Poock</a:t>
            </a:r>
            <a:r>
              <a:rPr lang="en-US" b="0" i="0" u="none" strike="noStrike" dirty="0">
                <a:solidFill>
                  <a:srgbClr val="262626"/>
                </a:solidFill>
                <a:effectLst/>
                <a:latin typeface="Open Sans" panose="020B0606030504020204" pitchFamily="34" charset="0"/>
              </a:rPr>
              <a:t>; his father and stepmother, Jeff and Jeanie Nichols; and his brothers, Nick and Joe.</a:t>
            </a:r>
            <a:br>
              <a:rPr lang="en-US" b="0" i="0" u="none" strike="noStrike" dirty="0">
                <a:solidFill>
                  <a:srgbClr val="262626"/>
                </a:solidFill>
                <a:effectLst/>
                <a:latin typeface="Open Sans" panose="020B0606030504020204" pitchFamily="34" charset="0"/>
              </a:rPr>
            </a:br>
            <a:br>
              <a:rPr lang="en-US" b="0" i="0" u="none" strike="noStrike" dirty="0">
                <a:solidFill>
                  <a:srgbClr val="262626"/>
                </a:solidFill>
                <a:effectLst/>
                <a:latin typeface="Open Sans" panose="020B0606030504020204" pitchFamily="34" charset="0"/>
              </a:rPr>
            </a:br>
            <a:r>
              <a:rPr lang="en-US" b="1" dirty="0"/>
              <a:t>21-15-9-9-15-21 Reps, For Time</a:t>
            </a:r>
          </a:p>
          <a:p>
            <a:r>
              <a:rPr lang="en-US" b="1" dirty="0"/>
              <a:t>Deadlifts (225/155 </a:t>
            </a:r>
            <a:r>
              <a:rPr lang="en-US" b="1" dirty="0" err="1"/>
              <a:t>lb</a:t>
            </a:r>
            <a:r>
              <a:rPr lang="en-US" b="1" dirty="0"/>
              <a:t>)</a:t>
            </a:r>
          </a:p>
          <a:p>
            <a:r>
              <a:rPr lang="en-US" b="1" dirty="0"/>
              <a:t>Burpees</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#11:  Donny</a:t>
            </a:r>
          </a:p>
          <a:p>
            <a:r>
              <a:rPr lang="en-US" dirty="0"/>
              <a:t>Friday 1930</a:t>
            </a:r>
          </a:p>
        </p:txBody>
      </p:sp>
      <p:pic>
        <p:nvPicPr>
          <p:cNvPr id="9" name="Picture 8" descr="A person holding an object&#10;&#10;Description automatically generated">
            <a:extLst>
              <a:ext uri="{FF2B5EF4-FFF2-40B4-BE49-F238E27FC236}">
                <a16:creationId xmlns:a16="http://schemas.microsoft.com/office/drawing/2014/main" id="{F115B0D8-B4EE-EBA4-F239-8844AABD0E7C}"/>
              </a:ext>
            </a:extLst>
          </p:cNvPr>
          <p:cNvPicPr>
            <a:picLocks noChangeAspect="1"/>
          </p:cNvPicPr>
          <p:nvPr/>
        </p:nvPicPr>
        <p:blipFill>
          <a:blip r:embed="rId2"/>
          <a:stretch>
            <a:fillRect/>
          </a:stretch>
        </p:blipFill>
        <p:spPr>
          <a:xfrm>
            <a:off x="262758" y="1304158"/>
            <a:ext cx="4541241" cy="4606740"/>
          </a:xfrm>
          <a:prstGeom prst="rect">
            <a:avLst/>
          </a:prstGeom>
        </p:spPr>
      </p:pic>
      <p:sp>
        <p:nvSpPr>
          <p:cNvPr id="10" name="TextBox 9">
            <a:extLst>
              <a:ext uri="{FF2B5EF4-FFF2-40B4-BE49-F238E27FC236}">
                <a16:creationId xmlns:a16="http://schemas.microsoft.com/office/drawing/2014/main" id="{D72687DD-DB2C-7894-495A-BB5C51350248}"/>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spTree>
    <p:extLst>
      <p:ext uri="{BB962C8B-B14F-4D97-AF65-F5344CB8AC3E}">
        <p14:creationId xmlns:p14="http://schemas.microsoft.com/office/powerpoint/2010/main" val="25952374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A3C11C-00B0-1725-3064-6A5F1F41BE9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C65798D-99CA-DD58-DADB-087AB69739AE}"/>
              </a:ext>
            </a:extLst>
          </p:cNvPr>
          <p:cNvSpPr txBox="1"/>
          <p:nvPr/>
        </p:nvSpPr>
        <p:spPr>
          <a:xfrm>
            <a:off x="5122561" y="1304158"/>
            <a:ext cx="6419549" cy="4524315"/>
          </a:xfrm>
          <a:prstGeom prst="rect">
            <a:avLst/>
          </a:prstGeom>
          <a:noFill/>
        </p:spPr>
        <p:txBody>
          <a:bodyPr wrap="square">
            <a:spAutoFit/>
          </a:bodyPr>
          <a:lstStyle/>
          <a:p>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dirty="0"/>
              <a:t>Scott “Scotty” Deem, 31, of San Antonio, Texas, was killed while responding to a four-alarm structure fire on May 18, 2017. Deem and his fellow firefighters were searching the building for survivors, but after 11 minutes, Deem sounded a Mayday call. Rescuers were unable to locate him in time.</a:t>
            </a:r>
          </a:p>
          <a:p>
            <a:endParaRPr lang="en-US" dirty="0"/>
          </a:p>
          <a:p>
            <a:r>
              <a:rPr lang="en-US" dirty="0"/>
              <a:t>Deem served with the San Antonio Fire Department for six years. The department is home to a non-profit CrossFit affiliate, where he worked hard to stay in peak physical health. His favorite workouts included “</a:t>
            </a:r>
            <a:r>
              <a:rPr lang="en-US" dirty="0">
                <a:hlinkClick r:id="rId2"/>
              </a:rPr>
              <a:t>The Chief</a:t>
            </a:r>
            <a:r>
              <a:rPr lang="en-US" dirty="0"/>
              <a:t>,” “</a:t>
            </a:r>
            <a:r>
              <a:rPr lang="en-US" dirty="0">
                <a:hlinkClick r:id="rId3"/>
              </a:rPr>
              <a:t>DT</a:t>
            </a:r>
            <a:r>
              <a:rPr lang="en-US" dirty="0"/>
              <a:t>” and “</a:t>
            </a:r>
            <a:r>
              <a:rPr lang="en-US" dirty="0">
                <a:hlinkClick r:id="rId4"/>
              </a:rPr>
              <a:t>Lynne</a:t>
            </a:r>
            <a:r>
              <a:rPr lang="en-US" dirty="0"/>
              <a:t>.”</a:t>
            </a:r>
          </a:p>
          <a:p>
            <a:endParaRPr lang="en-US" dirty="0"/>
          </a:p>
          <a:p>
            <a:r>
              <a:rPr lang="en-US" b="1" dirty="0"/>
              <a:t>AMRAP in 11 minutes</a:t>
            </a:r>
          </a:p>
          <a:p>
            <a:r>
              <a:rPr lang="en-US" b="1" dirty="0"/>
              <a:t>5 Deadlifts (315/205 </a:t>
            </a:r>
            <a:r>
              <a:rPr lang="en-US" b="1" dirty="0" err="1"/>
              <a:t>lb</a:t>
            </a:r>
            <a:r>
              <a:rPr lang="en-US" b="1" dirty="0"/>
              <a:t>)</a:t>
            </a:r>
          </a:p>
          <a:p>
            <a:r>
              <a:rPr lang="en-US" b="1" dirty="0"/>
              <a:t>18 Wall Ball Shots (20/14 </a:t>
            </a:r>
            <a:r>
              <a:rPr lang="en-US" b="1" dirty="0" err="1"/>
              <a:t>lb</a:t>
            </a:r>
            <a:r>
              <a:rPr lang="en-US" b="1" dirty="0"/>
              <a:t>)</a:t>
            </a:r>
          </a:p>
          <a:p>
            <a:r>
              <a:rPr lang="en-US" b="1" dirty="0"/>
              <a:t>17 Bar Over Burpees</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AC67C3EC-30DA-1178-292C-74F3142EF6ED}"/>
              </a:ext>
            </a:extLst>
          </p:cNvPr>
          <p:cNvSpPr txBox="1"/>
          <p:nvPr/>
        </p:nvSpPr>
        <p:spPr>
          <a:xfrm>
            <a:off x="262758" y="276378"/>
            <a:ext cx="10825656" cy="923330"/>
          </a:xfrm>
          <a:prstGeom prst="rect">
            <a:avLst/>
          </a:prstGeom>
          <a:noFill/>
        </p:spPr>
        <p:txBody>
          <a:bodyPr wrap="square" rtlCol="0">
            <a:spAutoFit/>
          </a:bodyPr>
          <a:lstStyle/>
          <a:p>
            <a:r>
              <a:rPr lang="en-US" sz="3600" b="1" dirty="0"/>
              <a:t>HERO WOD #12:  Scotty</a:t>
            </a:r>
          </a:p>
          <a:p>
            <a:r>
              <a:rPr lang="en-US" dirty="0"/>
              <a:t>Friday 2030</a:t>
            </a:r>
          </a:p>
        </p:txBody>
      </p:sp>
      <p:sp>
        <p:nvSpPr>
          <p:cNvPr id="10" name="TextBox 9">
            <a:extLst>
              <a:ext uri="{FF2B5EF4-FFF2-40B4-BE49-F238E27FC236}">
                <a16:creationId xmlns:a16="http://schemas.microsoft.com/office/drawing/2014/main" id="{AD8DA92C-A0DA-EA4E-73AC-D8A042C0461F}"/>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5"/>
              </a:rPr>
              <a:t>https://www.24heroes.com</a:t>
            </a:r>
            <a:r>
              <a:rPr lang="en-US" sz="1400" dirty="0"/>
              <a:t> </a:t>
            </a:r>
          </a:p>
        </p:txBody>
      </p:sp>
      <p:pic>
        <p:nvPicPr>
          <p:cNvPr id="3" name="Picture 2">
            <a:extLst>
              <a:ext uri="{FF2B5EF4-FFF2-40B4-BE49-F238E27FC236}">
                <a16:creationId xmlns:a16="http://schemas.microsoft.com/office/drawing/2014/main" id="{4543879C-7C81-2D77-F650-7686288832ED}"/>
              </a:ext>
            </a:extLst>
          </p:cNvPr>
          <p:cNvPicPr>
            <a:picLocks noChangeAspect="1"/>
          </p:cNvPicPr>
          <p:nvPr/>
        </p:nvPicPr>
        <p:blipFill>
          <a:blip r:embed="rId6"/>
          <a:stretch>
            <a:fillRect/>
          </a:stretch>
        </p:blipFill>
        <p:spPr>
          <a:xfrm>
            <a:off x="277154" y="1199708"/>
            <a:ext cx="4418173" cy="5301808"/>
          </a:xfrm>
          <a:prstGeom prst="rect">
            <a:avLst/>
          </a:prstGeom>
        </p:spPr>
      </p:pic>
    </p:spTree>
    <p:extLst>
      <p:ext uri="{BB962C8B-B14F-4D97-AF65-F5344CB8AC3E}">
        <p14:creationId xmlns:p14="http://schemas.microsoft.com/office/powerpoint/2010/main" val="38311570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7B2D6-DD49-4821-61FB-04788F4026C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D06E787-A3B5-B757-A520-11531DA53735}"/>
              </a:ext>
            </a:extLst>
          </p:cNvPr>
          <p:cNvSpPr txBox="1"/>
          <p:nvPr/>
        </p:nvSpPr>
        <p:spPr>
          <a:xfrm>
            <a:off x="5122561" y="1304158"/>
            <a:ext cx="6419549" cy="3970318"/>
          </a:xfrm>
          <a:prstGeom prst="rect">
            <a:avLst/>
          </a:prstGeom>
          <a:noFill/>
        </p:spPr>
        <p:txBody>
          <a:bodyPr wrap="square">
            <a:spAutoFit/>
          </a:bodyPr>
          <a:lstStyle/>
          <a:p>
            <a:r>
              <a:rPr lang="en-US" b="1" dirty="0"/>
              <a:t>Background:</a:t>
            </a:r>
            <a:r>
              <a:rPr lang="en-US" dirty="0"/>
              <a:t> In honor of US Air Force SSgt Timothy P. Davis, 28, who was killed on </a:t>
            </a:r>
            <a:r>
              <a:rPr lang="en-US" dirty="0" err="1"/>
              <a:t>Feburary</a:t>
            </a:r>
            <a:r>
              <a:rPr lang="en-US" dirty="0"/>
              <a:t>, 20 2009 supporting operations in OEF when his vehicle was struck by an IED. Timothy was survived by his wife Megan and his son, T.J., who was one year old when he passed.</a:t>
            </a:r>
          </a:p>
          <a:p>
            <a:r>
              <a:rPr lang="en-US" dirty="0"/>
              <a:t>The original “DT” Hero WOD was first posted on the CrossFit main site as the workout of the day for Tuesday, April 14, 2009 (“</a:t>
            </a:r>
            <a:r>
              <a:rPr lang="en-US" dirty="0">
                <a:hlinkClick r:id="rId2"/>
              </a:rPr>
              <a:t>090414</a:t>
            </a:r>
            <a:r>
              <a:rPr lang="en-US" dirty="0"/>
              <a:t>“).</a:t>
            </a:r>
          </a:p>
          <a:p>
            <a:endParaRPr lang="en-US" dirty="0"/>
          </a:p>
          <a:p>
            <a:r>
              <a:rPr lang="en-US" b="1" dirty="0"/>
              <a:t>5 Rounds For Time</a:t>
            </a:r>
          </a:p>
          <a:p>
            <a:r>
              <a:rPr lang="en-US" b="1" dirty="0"/>
              <a:t>12 Deadlifts (155/105 </a:t>
            </a:r>
            <a:r>
              <a:rPr lang="en-US" b="1" dirty="0" err="1"/>
              <a:t>lb</a:t>
            </a:r>
            <a:r>
              <a:rPr lang="en-US" b="1" dirty="0"/>
              <a:t>)</a:t>
            </a:r>
          </a:p>
          <a:p>
            <a:r>
              <a:rPr lang="en-US" b="1" dirty="0"/>
              <a:t>9 Hang Power Cleans (155/105 </a:t>
            </a:r>
            <a:r>
              <a:rPr lang="en-US" b="1" dirty="0" err="1"/>
              <a:t>lb</a:t>
            </a:r>
            <a:r>
              <a:rPr lang="en-US" b="1" dirty="0"/>
              <a:t>)</a:t>
            </a:r>
          </a:p>
          <a:p>
            <a:r>
              <a:rPr lang="en-US" b="1" dirty="0"/>
              <a:t>6 Push Jerks (155/105 </a:t>
            </a:r>
            <a:r>
              <a:rPr lang="en-US" b="1" dirty="0" err="1"/>
              <a:t>lb</a:t>
            </a:r>
            <a:r>
              <a:rPr lang="en-US" b="1" dirty="0"/>
              <a:t>)</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CF57AF7A-A4D0-BE00-011C-920F31CA8CBD}"/>
              </a:ext>
            </a:extLst>
          </p:cNvPr>
          <p:cNvSpPr txBox="1"/>
          <p:nvPr/>
        </p:nvSpPr>
        <p:spPr>
          <a:xfrm>
            <a:off x="262758" y="276378"/>
            <a:ext cx="10825656" cy="923330"/>
          </a:xfrm>
          <a:prstGeom prst="rect">
            <a:avLst/>
          </a:prstGeom>
          <a:noFill/>
        </p:spPr>
        <p:txBody>
          <a:bodyPr wrap="square" rtlCol="0">
            <a:spAutoFit/>
          </a:bodyPr>
          <a:lstStyle/>
          <a:p>
            <a:r>
              <a:rPr lang="en-US" sz="3600" b="1" dirty="0"/>
              <a:t>HERO WOD #13:  DT</a:t>
            </a:r>
          </a:p>
          <a:p>
            <a:r>
              <a:rPr lang="en-US" dirty="0"/>
              <a:t>Friday 2130</a:t>
            </a:r>
          </a:p>
        </p:txBody>
      </p:sp>
      <p:sp>
        <p:nvSpPr>
          <p:cNvPr id="10" name="TextBox 9">
            <a:extLst>
              <a:ext uri="{FF2B5EF4-FFF2-40B4-BE49-F238E27FC236}">
                <a16:creationId xmlns:a16="http://schemas.microsoft.com/office/drawing/2014/main" id="{CB9FCF3C-B617-D70B-3EF5-F69B1CE2C36C}"/>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4" name="Picture 3">
            <a:extLst>
              <a:ext uri="{FF2B5EF4-FFF2-40B4-BE49-F238E27FC236}">
                <a16:creationId xmlns:a16="http://schemas.microsoft.com/office/drawing/2014/main" id="{2B8D478D-103D-AD62-D60E-D305CB43DDE5}"/>
              </a:ext>
            </a:extLst>
          </p:cNvPr>
          <p:cNvPicPr>
            <a:picLocks noChangeAspect="1"/>
          </p:cNvPicPr>
          <p:nvPr/>
        </p:nvPicPr>
        <p:blipFill>
          <a:blip r:embed="rId4"/>
          <a:stretch>
            <a:fillRect/>
          </a:stretch>
        </p:blipFill>
        <p:spPr>
          <a:xfrm>
            <a:off x="262758" y="1304158"/>
            <a:ext cx="3695700" cy="4927600"/>
          </a:xfrm>
          <a:prstGeom prst="rect">
            <a:avLst/>
          </a:prstGeom>
        </p:spPr>
      </p:pic>
    </p:spTree>
    <p:extLst>
      <p:ext uri="{BB962C8B-B14F-4D97-AF65-F5344CB8AC3E}">
        <p14:creationId xmlns:p14="http://schemas.microsoft.com/office/powerpoint/2010/main" val="1434541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667C5-D417-2B73-7632-737C450DE201}"/>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0D6E2263-3DEA-887B-014B-14E15397D1CC}"/>
              </a:ext>
            </a:extLst>
          </p:cNvPr>
          <p:cNvSpPr txBox="1"/>
          <p:nvPr/>
        </p:nvSpPr>
        <p:spPr>
          <a:xfrm>
            <a:off x="262758" y="276378"/>
            <a:ext cx="10825656" cy="923330"/>
          </a:xfrm>
          <a:prstGeom prst="rect">
            <a:avLst/>
          </a:prstGeom>
          <a:noFill/>
        </p:spPr>
        <p:txBody>
          <a:bodyPr wrap="square" rtlCol="0">
            <a:spAutoFit/>
          </a:bodyPr>
          <a:lstStyle/>
          <a:p>
            <a:r>
              <a:rPr lang="en-US" sz="3600" b="1" dirty="0"/>
              <a:t>HERO WOD #14:  D-Day Remembrance WOD</a:t>
            </a:r>
          </a:p>
          <a:p>
            <a:r>
              <a:rPr lang="en-US" dirty="0"/>
              <a:t>Friday 2230</a:t>
            </a:r>
          </a:p>
        </p:txBody>
      </p:sp>
      <p:sp>
        <p:nvSpPr>
          <p:cNvPr id="10" name="TextBox 9">
            <a:extLst>
              <a:ext uri="{FF2B5EF4-FFF2-40B4-BE49-F238E27FC236}">
                <a16:creationId xmlns:a16="http://schemas.microsoft.com/office/drawing/2014/main" id="{9E8876DC-0B39-287F-C9E4-44279AFF8907}"/>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2"/>
              </a:rPr>
              <a:t>https://www.24heroes.com</a:t>
            </a:r>
            <a:r>
              <a:rPr lang="en-US" sz="1400" dirty="0"/>
              <a:t> </a:t>
            </a:r>
          </a:p>
        </p:txBody>
      </p:sp>
      <p:sp>
        <p:nvSpPr>
          <p:cNvPr id="2" name="TextBox 1">
            <a:extLst>
              <a:ext uri="{FF2B5EF4-FFF2-40B4-BE49-F238E27FC236}">
                <a16:creationId xmlns:a16="http://schemas.microsoft.com/office/drawing/2014/main" id="{88F869BF-B066-83ED-8289-2CCB5BD940C3}"/>
              </a:ext>
            </a:extLst>
          </p:cNvPr>
          <p:cNvSpPr txBox="1"/>
          <p:nvPr/>
        </p:nvSpPr>
        <p:spPr>
          <a:xfrm>
            <a:off x="3993931" y="1304158"/>
            <a:ext cx="8050924" cy="3293209"/>
          </a:xfrm>
          <a:prstGeom prst="rect">
            <a:avLst/>
          </a:prstGeom>
          <a:noFill/>
        </p:spPr>
        <p:txBody>
          <a:bodyPr wrap="square">
            <a:spAutoFit/>
          </a:bodyPr>
          <a:lstStyle/>
          <a:p>
            <a:r>
              <a:rPr lang="en-US" sz="1600" b="1" dirty="0"/>
              <a:t>Background</a:t>
            </a:r>
            <a:r>
              <a:rPr lang="en-US" sz="1600" dirty="0"/>
              <a:t>: This tribute WOD is in memory of the anti-fascist soldiers who lost their lives in the Normandy landings (the landing operations on Tuesday, 6 June 1944 – termed D-Day) of the Allied invasion of Normandy in Operation Overlord during World War II.</a:t>
            </a:r>
          </a:p>
          <a:p>
            <a:r>
              <a:rPr lang="en-US" sz="1600" dirty="0"/>
              <a:t>The largest seaborne invasion in history, the operation began the liberation of German-occupied northwestern Europe from Nazi control, and contributed to the Allied victory on the Western Front. Operation Overlord ended on August 25, 1944, when Paris was liberated.</a:t>
            </a:r>
          </a:p>
          <a:p>
            <a:endParaRPr lang="en-US" sz="1600" dirty="0"/>
          </a:p>
          <a:p>
            <a:r>
              <a:rPr lang="en-US" sz="1600" dirty="0"/>
              <a:t>The operation started with air landings and a massive amphibious attack in the early morning of June 6th. After the landing, the first attempt was made to maintain and expand the Normandy bridgehead. Various operations were undertaken for this, and during Operation Cobra the Allies finally broke through the German lines. When the Germans collapsed with Falaise, the battle in Allied was definitely a benefit. The road to Paris was opened and the French capital on the Seine was taken.  </a:t>
            </a:r>
          </a:p>
        </p:txBody>
      </p:sp>
      <p:sp>
        <p:nvSpPr>
          <p:cNvPr id="11" name="TextBox 10">
            <a:extLst>
              <a:ext uri="{FF2B5EF4-FFF2-40B4-BE49-F238E27FC236}">
                <a16:creationId xmlns:a16="http://schemas.microsoft.com/office/drawing/2014/main" id="{EC00B384-620B-37C8-6288-7D42AB0E1092}"/>
              </a:ext>
            </a:extLst>
          </p:cNvPr>
          <p:cNvSpPr txBox="1"/>
          <p:nvPr/>
        </p:nvSpPr>
        <p:spPr>
          <a:xfrm>
            <a:off x="4002251" y="4663038"/>
            <a:ext cx="6096000" cy="2144177"/>
          </a:xfrm>
          <a:prstGeom prst="rect">
            <a:avLst/>
          </a:prstGeom>
          <a:noFill/>
        </p:spPr>
        <p:txBody>
          <a:bodyPr wrap="square">
            <a:spAutoFit/>
          </a:bodyPr>
          <a:lstStyle/>
          <a:p>
            <a:pPr algn="l">
              <a:lnSpc>
                <a:spcPts val="2025"/>
              </a:lnSpc>
            </a:pPr>
            <a:r>
              <a:rPr lang="en-US" sz="1600" b="1" i="0" dirty="0">
                <a:solidFill>
                  <a:srgbClr val="262626"/>
                </a:solidFill>
                <a:effectLst/>
                <a:latin typeface="Open Sans" panose="020B0606030504020204" pitchFamily="34" charset="0"/>
              </a:rPr>
              <a:t>For Time : </a:t>
            </a:r>
            <a:br>
              <a:rPr lang="en-US" sz="1600" b="1" i="0" dirty="0">
                <a:solidFill>
                  <a:srgbClr val="262626"/>
                </a:solidFill>
                <a:effectLst/>
                <a:latin typeface="Open Sans" panose="020B0606030504020204" pitchFamily="34" charset="0"/>
              </a:rPr>
            </a:br>
            <a:r>
              <a:rPr lang="en-US" sz="1600" b="1" i="0" dirty="0">
                <a:solidFill>
                  <a:srgbClr val="262626"/>
                </a:solidFill>
                <a:effectLst/>
                <a:latin typeface="Open Sans" panose="020B0606030504020204" pitchFamily="34" charset="0"/>
              </a:rPr>
              <a:t>1944 meter Row</a:t>
            </a:r>
          </a:p>
          <a:p>
            <a:pPr algn="l">
              <a:lnSpc>
                <a:spcPts val="2025"/>
              </a:lnSpc>
            </a:pPr>
            <a:r>
              <a:rPr lang="en-US" sz="1600" b="1" i="0" dirty="0">
                <a:solidFill>
                  <a:srgbClr val="262626"/>
                </a:solidFill>
                <a:effectLst/>
                <a:latin typeface="Open Sans" panose="020B0606030504020204" pitchFamily="34" charset="0"/>
              </a:rPr>
              <a:t>Then, 6 Rounds of:</a:t>
            </a:r>
          </a:p>
          <a:p>
            <a:pPr algn="l">
              <a:lnSpc>
                <a:spcPts val="2025"/>
              </a:lnSpc>
              <a:buFont typeface="Arial" panose="020B0604020202020204" pitchFamily="34" charset="0"/>
              <a:buChar char="•"/>
            </a:pPr>
            <a:r>
              <a:rPr lang="en-US" sz="1600" b="1" i="0" dirty="0">
                <a:solidFill>
                  <a:srgbClr val="262626"/>
                </a:solidFill>
                <a:effectLst/>
                <a:latin typeface="Open Sans" panose="020B0606030504020204" pitchFamily="34" charset="0"/>
              </a:rPr>
              <a:t>30 Burpees</a:t>
            </a:r>
          </a:p>
          <a:p>
            <a:pPr algn="l">
              <a:lnSpc>
                <a:spcPts val="2025"/>
              </a:lnSpc>
              <a:buFont typeface="Arial" panose="020B0604020202020204" pitchFamily="34" charset="0"/>
              <a:buChar char="•"/>
            </a:pPr>
            <a:r>
              <a:rPr lang="en-US" sz="1600" b="1" i="0" dirty="0">
                <a:solidFill>
                  <a:srgbClr val="262626"/>
                </a:solidFill>
                <a:effectLst/>
                <a:latin typeface="Open Sans" panose="020B0606030504020204" pitchFamily="34" charset="0"/>
              </a:rPr>
              <a:t>30 Sit-Ups</a:t>
            </a:r>
          </a:p>
          <a:p>
            <a:pPr algn="l">
              <a:lnSpc>
                <a:spcPts val="2025"/>
              </a:lnSpc>
              <a:buFont typeface="Arial" panose="020B0604020202020204" pitchFamily="34" charset="0"/>
              <a:buChar char="•"/>
            </a:pPr>
            <a:r>
              <a:rPr lang="en-US" sz="1600" b="1" i="0" dirty="0">
                <a:solidFill>
                  <a:srgbClr val="262626"/>
                </a:solidFill>
                <a:effectLst/>
                <a:latin typeface="Open Sans" panose="020B0606030504020204" pitchFamily="34" charset="0"/>
              </a:rPr>
              <a:t>30 Double-Unders</a:t>
            </a:r>
          </a:p>
          <a:p>
            <a:pPr algn="l">
              <a:lnSpc>
                <a:spcPts val="2025"/>
              </a:lnSpc>
              <a:buFont typeface="Arial" panose="020B0604020202020204" pitchFamily="34" charset="0"/>
              <a:buChar char="•"/>
            </a:pPr>
            <a:r>
              <a:rPr lang="en-US" sz="1600" b="1" i="0" dirty="0">
                <a:solidFill>
                  <a:srgbClr val="262626"/>
                </a:solidFill>
                <a:effectLst/>
                <a:latin typeface="Open Sans" panose="020B0606030504020204" pitchFamily="34" charset="0"/>
              </a:rPr>
              <a:t>30 Walking Lunges</a:t>
            </a:r>
          </a:p>
          <a:p>
            <a:pPr algn="l">
              <a:lnSpc>
                <a:spcPts val="2025"/>
              </a:lnSpc>
            </a:pPr>
            <a:endParaRPr lang="en-US" b="1" i="0" dirty="0">
              <a:solidFill>
                <a:srgbClr val="262626"/>
              </a:solidFill>
              <a:effectLst/>
              <a:latin typeface="Open Sans" panose="020B0606030504020204" pitchFamily="34" charset="0"/>
            </a:endParaRPr>
          </a:p>
        </p:txBody>
      </p:sp>
      <p:pic>
        <p:nvPicPr>
          <p:cNvPr id="13" name="Picture 12">
            <a:extLst>
              <a:ext uri="{FF2B5EF4-FFF2-40B4-BE49-F238E27FC236}">
                <a16:creationId xmlns:a16="http://schemas.microsoft.com/office/drawing/2014/main" id="{FA50108A-70C9-B786-6AD1-50BE73559FAB}"/>
              </a:ext>
            </a:extLst>
          </p:cNvPr>
          <p:cNvPicPr>
            <a:picLocks noChangeAspect="1"/>
          </p:cNvPicPr>
          <p:nvPr/>
        </p:nvPicPr>
        <p:blipFill>
          <a:blip r:embed="rId3"/>
          <a:stretch>
            <a:fillRect/>
          </a:stretch>
        </p:blipFill>
        <p:spPr>
          <a:xfrm>
            <a:off x="262758" y="1265379"/>
            <a:ext cx="3572593" cy="4170221"/>
          </a:xfrm>
          <a:prstGeom prst="rect">
            <a:avLst/>
          </a:prstGeom>
        </p:spPr>
      </p:pic>
    </p:spTree>
    <p:extLst>
      <p:ext uri="{BB962C8B-B14F-4D97-AF65-F5344CB8AC3E}">
        <p14:creationId xmlns:p14="http://schemas.microsoft.com/office/powerpoint/2010/main" val="22302850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3993931" y="1304158"/>
            <a:ext cx="8050924" cy="5355312"/>
          </a:xfrm>
          <a:prstGeom prst="rect">
            <a:avLst/>
          </a:prstGeom>
          <a:noFill/>
        </p:spPr>
        <p:txBody>
          <a:bodyPr wrap="square">
            <a:spAutoFit/>
          </a:bodyPr>
          <a:lstStyle/>
          <a:p>
            <a:pPr algn="l"/>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b="0" i="0" dirty="0">
                <a:solidFill>
                  <a:srgbClr val="262626"/>
                </a:solidFill>
                <a:effectLst/>
                <a:latin typeface="Open Sans" panose="020B0606030504020204" pitchFamily="34" charset="0"/>
              </a:rPr>
              <a:t>This workout is dedicated to U.S. Army Specialist Joshua </a:t>
            </a:r>
            <a:r>
              <a:rPr lang="en-US" b="0" i="0" dirty="0" err="1">
                <a:solidFill>
                  <a:srgbClr val="262626"/>
                </a:solidFill>
                <a:effectLst/>
                <a:latin typeface="Open Sans" panose="020B0606030504020204" pitchFamily="34" charset="0"/>
              </a:rPr>
              <a:t>Neusche</a:t>
            </a:r>
            <a:r>
              <a:rPr lang="en-US" b="0" i="0" dirty="0">
                <a:solidFill>
                  <a:srgbClr val="262626"/>
                </a:solidFill>
                <a:effectLst/>
                <a:latin typeface="Open Sans" panose="020B0606030504020204" pitchFamily="34" charset="0"/>
              </a:rPr>
              <a:t>, of Montreal, Missouri.  SPC </a:t>
            </a:r>
            <a:r>
              <a:rPr lang="en-US" b="0" i="0" dirty="0" err="1">
                <a:solidFill>
                  <a:srgbClr val="262626"/>
                </a:solidFill>
                <a:effectLst/>
                <a:latin typeface="Open Sans" panose="020B0606030504020204" pitchFamily="34" charset="0"/>
              </a:rPr>
              <a:t>Neusche</a:t>
            </a:r>
            <a:r>
              <a:rPr lang="en-US" b="0" i="0" dirty="0">
                <a:solidFill>
                  <a:srgbClr val="262626"/>
                </a:solidFill>
                <a:effectLst/>
                <a:latin typeface="Open Sans" panose="020B0606030504020204" pitchFamily="34" charset="0"/>
              </a:rPr>
              <a:t> died from a non-combat cause in Homburg Hospital, Germany.  Joshua was assigned to the 203d Engineer Battalion, in Joplin, Missouri, and died on July 12, 2003.  The 203d was </a:t>
            </a:r>
            <a:r>
              <a:rPr lang="en-US" dirty="0">
                <a:solidFill>
                  <a:srgbClr val="262626"/>
                </a:solidFill>
                <a:latin typeface="Open Sans" panose="020B0606030504020204" pitchFamily="34" charset="0"/>
              </a:rPr>
              <a:t>operating out of the Baghdad International Airport (BIAP) in a small forward operating base established after the “Battle of Baghdad” in April 2003.</a:t>
            </a:r>
            <a:endParaRPr lang="en-US" b="0" i="0" dirty="0">
              <a:solidFill>
                <a:srgbClr val="262626"/>
              </a:solidFill>
              <a:effectLst/>
              <a:latin typeface="Open Sans" panose="020B0606030504020204" pitchFamily="34" charset="0"/>
            </a:endParaRPr>
          </a:p>
          <a:p>
            <a:pPr algn="l"/>
            <a:endParaRPr lang="en-US" dirty="0">
              <a:solidFill>
                <a:srgbClr val="262626"/>
              </a:solidFill>
              <a:latin typeface="Open Sans" panose="020B0606030504020204" pitchFamily="34" charset="0"/>
            </a:endParaRPr>
          </a:p>
          <a:p>
            <a:pPr algn="l"/>
            <a:r>
              <a:rPr lang="en-US" b="0" i="0" dirty="0">
                <a:solidFill>
                  <a:srgbClr val="262626"/>
                </a:solidFill>
                <a:effectLst/>
                <a:latin typeface="Open Sans" panose="020B0606030504020204" pitchFamily="34" charset="0"/>
              </a:rPr>
              <a:t>He would have died alone in that German hospital if it weren’t for the soldiers in his unit – over 650 soldiers each donated $10 to help pay for his family’s airfare from SW Missouri to Germany before he passed away. </a:t>
            </a:r>
          </a:p>
          <a:p>
            <a:pPr algn="l"/>
            <a:endParaRPr lang="en-US" b="0" i="0" u="none" strike="noStrike" dirty="0">
              <a:solidFill>
                <a:srgbClr val="262626"/>
              </a:solidFill>
              <a:effectLst/>
              <a:latin typeface="Open Sans" panose="020B0606030504020204" pitchFamily="34" charset="0"/>
            </a:endParaRPr>
          </a:p>
          <a:p>
            <a:pPr algn="l"/>
            <a:r>
              <a:rPr lang="en-US" b="1" i="0" dirty="0">
                <a:solidFill>
                  <a:srgbClr val="262626"/>
                </a:solidFill>
                <a:effectLst/>
                <a:latin typeface="Open Sans" panose="020B0606030504020204" pitchFamily="34" charset="0"/>
              </a:rPr>
              <a:t>3 Rounds For Time, of:</a:t>
            </a:r>
          </a:p>
          <a:p>
            <a:pPr algn="l">
              <a:buFont typeface="Arial" panose="020B0604020202020204" pitchFamily="34" charset="0"/>
              <a:buChar char="•"/>
            </a:pPr>
            <a:r>
              <a:rPr lang="en-US" b="1" i="0" dirty="0">
                <a:solidFill>
                  <a:srgbClr val="262626"/>
                </a:solidFill>
                <a:effectLst/>
                <a:latin typeface="Open Sans" panose="020B0606030504020204" pitchFamily="34" charset="0"/>
              </a:rPr>
              <a:t>7 Power Snatch (95/65#)</a:t>
            </a:r>
          </a:p>
          <a:p>
            <a:pPr algn="l">
              <a:buFont typeface="Arial" panose="020B0604020202020204" pitchFamily="34" charset="0"/>
              <a:buChar char="•"/>
            </a:pPr>
            <a:r>
              <a:rPr lang="en-US" b="1" i="0" dirty="0">
                <a:solidFill>
                  <a:srgbClr val="262626"/>
                </a:solidFill>
                <a:effectLst/>
                <a:latin typeface="Open Sans" panose="020B0606030504020204" pitchFamily="34" charset="0"/>
              </a:rPr>
              <a:t>12 burpees over bar</a:t>
            </a:r>
          </a:p>
          <a:p>
            <a:pPr algn="l">
              <a:buFont typeface="Arial" panose="020B0604020202020204" pitchFamily="34" charset="0"/>
              <a:buChar char="•"/>
            </a:pPr>
            <a:r>
              <a:rPr lang="en-US" b="1" i="0" dirty="0">
                <a:solidFill>
                  <a:srgbClr val="262626"/>
                </a:solidFill>
                <a:effectLst/>
                <a:latin typeface="Open Sans" panose="020B0606030504020204" pitchFamily="34" charset="0"/>
              </a:rPr>
              <a:t>203 meter row</a:t>
            </a:r>
          </a:p>
          <a:p>
            <a:pPr algn="l"/>
            <a:br>
              <a:rPr lang="en-US" b="0" i="0" u="none" strike="noStrike" dirty="0">
                <a:solidFill>
                  <a:srgbClr val="262626"/>
                </a:solidFill>
                <a:effectLst/>
                <a:latin typeface="Open Sans" panose="020B0606030504020204" pitchFamily="34" charset="0"/>
              </a:rPr>
            </a:br>
            <a:r>
              <a:rPr lang="en-US" sz="1400" b="0" i="0" u="none" strike="noStrike" dirty="0">
                <a:solidFill>
                  <a:srgbClr val="262626"/>
                </a:solidFill>
                <a:effectLst/>
                <a:latin typeface="Open Sans" panose="020B0606030504020204" pitchFamily="34" charset="0"/>
              </a:rPr>
              <a:t>(WOD Significance: He passed away on July 12</a:t>
            </a:r>
            <a:r>
              <a:rPr lang="en-US" sz="1400" b="0" i="0" u="none" strike="noStrike" baseline="30000" dirty="0">
                <a:solidFill>
                  <a:srgbClr val="262626"/>
                </a:solidFill>
                <a:effectLst/>
                <a:latin typeface="Open Sans" panose="020B0606030504020204" pitchFamily="34" charset="0"/>
              </a:rPr>
              <a:t>th</a:t>
            </a:r>
            <a:r>
              <a:rPr lang="en-US" sz="1400" b="0" i="0" u="none" strike="noStrike" dirty="0">
                <a:solidFill>
                  <a:srgbClr val="262626"/>
                </a:solidFill>
                <a:effectLst/>
                <a:latin typeface="Open Sans" panose="020B0606030504020204" pitchFamily="34" charset="0"/>
              </a:rPr>
              <a:t>, 2003, and was a member of the 203d Engineer Battalion.)</a:t>
            </a: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#15:  </a:t>
            </a:r>
            <a:r>
              <a:rPr lang="en-US" sz="3600" b="1" dirty="0" err="1"/>
              <a:t>Neusche</a:t>
            </a:r>
            <a:endParaRPr lang="en-US" sz="3600" b="1" dirty="0"/>
          </a:p>
          <a:p>
            <a:r>
              <a:rPr lang="en-US" dirty="0"/>
              <a:t>Friday 2330</a:t>
            </a:r>
          </a:p>
        </p:txBody>
      </p:sp>
      <p:sp>
        <p:nvSpPr>
          <p:cNvPr id="8" name="TextBox 7">
            <a:extLst>
              <a:ext uri="{FF2B5EF4-FFF2-40B4-BE49-F238E27FC236}">
                <a16:creationId xmlns:a16="http://schemas.microsoft.com/office/drawing/2014/main" id="{860324FE-5B8C-231D-8433-08A1CF8CE514}"/>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2"/>
              </a:rPr>
              <a:t>https://www.24heroes.com</a:t>
            </a:r>
            <a:r>
              <a:rPr lang="en-US" sz="1400" dirty="0"/>
              <a:t> </a:t>
            </a:r>
          </a:p>
        </p:txBody>
      </p:sp>
      <p:pic>
        <p:nvPicPr>
          <p:cNvPr id="9" name="Picture 8" descr="A person in uniform with a flag behind him&#10;&#10;Description automatically generated">
            <a:extLst>
              <a:ext uri="{FF2B5EF4-FFF2-40B4-BE49-F238E27FC236}">
                <a16:creationId xmlns:a16="http://schemas.microsoft.com/office/drawing/2014/main" id="{8008A92D-95AC-DE75-EDDD-D00CC58776FA}"/>
              </a:ext>
            </a:extLst>
          </p:cNvPr>
          <p:cNvPicPr>
            <a:picLocks noChangeAspect="1"/>
          </p:cNvPicPr>
          <p:nvPr/>
        </p:nvPicPr>
        <p:blipFill>
          <a:blip r:embed="rId3"/>
          <a:stretch>
            <a:fillRect/>
          </a:stretch>
        </p:blipFill>
        <p:spPr>
          <a:xfrm>
            <a:off x="147145" y="1477452"/>
            <a:ext cx="1990991" cy="3185586"/>
          </a:xfrm>
          <a:prstGeom prst="rect">
            <a:avLst/>
          </a:prstGeom>
        </p:spPr>
      </p:pic>
      <p:pic>
        <p:nvPicPr>
          <p:cNvPr id="11" name="Picture 10" descr="A person wearing a blue and white hat&#10;&#10;Description automatically generated">
            <a:extLst>
              <a:ext uri="{FF2B5EF4-FFF2-40B4-BE49-F238E27FC236}">
                <a16:creationId xmlns:a16="http://schemas.microsoft.com/office/drawing/2014/main" id="{0B0DD42D-9182-825F-A234-2DABA7FB9B58}"/>
              </a:ext>
            </a:extLst>
          </p:cNvPr>
          <p:cNvPicPr>
            <a:picLocks noChangeAspect="1"/>
          </p:cNvPicPr>
          <p:nvPr/>
        </p:nvPicPr>
        <p:blipFill>
          <a:blip r:embed="rId4"/>
          <a:stretch>
            <a:fillRect/>
          </a:stretch>
        </p:blipFill>
        <p:spPr>
          <a:xfrm>
            <a:off x="1864654" y="1199708"/>
            <a:ext cx="1676400" cy="2540000"/>
          </a:xfrm>
          <a:prstGeom prst="rect">
            <a:avLst/>
          </a:prstGeom>
        </p:spPr>
      </p:pic>
      <p:pic>
        <p:nvPicPr>
          <p:cNvPr id="3" name="Picture 2" descr="A tombstone with a cross on it&#10;&#10;Description automatically generated">
            <a:extLst>
              <a:ext uri="{FF2B5EF4-FFF2-40B4-BE49-F238E27FC236}">
                <a16:creationId xmlns:a16="http://schemas.microsoft.com/office/drawing/2014/main" id="{AB3E5F3B-4BFC-1C9E-50E4-29B58D904ED0}"/>
              </a:ext>
            </a:extLst>
          </p:cNvPr>
          <p:cNvPicPr>
            <a:picLocks noChangeAspect="1"/>
          </p:cNvPicPr>
          <p:nvPr/>
        </p:nvPicPr>
        <p:blipFill>
          <a:blip r:embed="rId5"/>
          <a:stretch>
            <a:fillRect/>
          </a:stretch>
        </p:blipFill>
        <p:spPr>
          <a:xfrm>
            <a:off x="1461163" y="4046483"/>
            <a:ext cx="1990991" cy="2689027"/>
          </a:xfrm>
          <a:prstGeom prst="rect">
            <a:avLst/>
          </a:prstGeom>
        </p:spPr>
      </p:pic>
    </p:spTree>
    <p:extLst>
      <p:ext uri="{BB962C8B-B14F-4D97-AF65-F5344CB8AC3E}">
        <p14:creationId xmlns:p14="http://schemas.microsoft.com/office/powerpoint/2010/main" val="493886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3A6295-DA07-0139-2B49-74EC08F98D9A}"/>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83F6D71-247F-2CCA-6527-E9BEF1578B99}"/>
              </a:ext>
            </a:extLst>
          </p:cNvPr>
          <p:cNvSpPr txBox="1"/>
          <p:nvPr/>
        </p:nvSpPr>
        <p:spPr>
          <a:xfrm>
            <a:off x="3993931" y="1304158"/>
            <a:ext cx="8050924" cy="4801314"/>
          </a:xfrm>
          <a:prstGeom prst="rect">
            <a:avLst/>
          </a:prstGeom>
          <a:noFill/>
        </p:spPr>
        <p:txBody>
          <a:bodyPr wrap="square">
            <a:spAutoFit/>
          </a:bodyPr>
          <a:lstStyle/>
          <a:p>
            <a:r>
              <a:rPr lang="en-US" b="1" i="0" u="none" strike="noStrike" dirty="0">
                <a:solidFill>
                  <a:srgbClr val="262626"/>
                </a:solidFill>
                <a:effectLst/>
                <a:latin typeface="Open Sans" panose="020F0502020204030204" pitchFamily="34" charset="0"/>
              </a:rPr>
              <a:t>Background: </a:t>
            </a:r>
            <a:br>
              <a:rPr lang="en-US" b="1" i="0" u="none" strike="noStrike" dirty="0">
                <a:solidFill>
                  <a:srgbClr val="262626"/>
                </a:solidFill>
                <a:effectLst/>
                <a:latin typeface="Open Sans" panose="020F0502020204030204" pitchFamily="34" charset="0"/>
              </a:rPr>
            </a:br>
            <a:r>
              <a:rPr lang="en-US" dirty="0"/>
              <a:t>US Army Ranger, Corporal Ryan C. McGhee, 21, was an automatic rifleman assigned to 3rd Battalion, 75th Ranger Regiment at Fort Benning, Ga. He was born on Nov. 4, 1987 in Pennsylvania.</a:t>
            </a:r>
            <a:br>
              <a:rPr lang="en-US" dirty="0"/>
            </a:br>
            <a:br>
              <a:rPr lang="en-US" dirty="0"/>
            </a:br>
            <a:r>
              <a:rPr lang="en-US" dirty="0"/>
              <a:t>He was killed by small arms fire while conducting combat operations in Central Iraq, when his unit came in contact with enemy forces. The unit was conducting operations to rid Iraq of a weapons facilitator and suicide vest cell known to be operating in the area. McGhee was on his fourth deployment in support of the War on Terror with three previous deployments to Afghanistan.</a:t>
            </a:r>
          </a:p>
          <a:p>
            <a:endParaRPr lang="en-US" dirty="0"/>
          </a:p>
          <a:p>
            <a:r>
              <a:rPr lang="en-US" b="1" dirty="0"/>
              <a:t>AMRAP in 30 minutes</a:t>
            </a:r>
          </a:p>
          <a:p>
            <a:r>
              <a:rPr lang="en-US" b="1" dirty="0"/>
              <a:t>5 Deadlifts (275/185 </a:t>
            </a:r>
            <a:r>
              <a:rPr lang="en-US" b="1" dirty="0" err="1"/>
              <a:t>lb</a:t>
            </a:r>
            <a:r>
              <a:rPr lang="en-US" b="1" dirty="0"/>
              <a:t>)</a:t>
            </a:r>
          </a:p>
          <a:p>
            <a:r>
              <a:rPr lang="en-US" b="1" dirty="0"/>
              <a:t>13 Push-Ups</a:t>
            </a:r>
          </a:p>
          <a:p>
            <a:r>
              <a:rPr lang="en-US" b="1" dirty="0"/>
              <a:t>9 Box Jumps (24/20 in)</a:t>
            </a:r>
          </a:p>
          <a:p>
            <a:br>
              <a:rPr lang="en-US" dirty="0"/>
            </a:br>
            <a:r>
              <a:rPr lang="en-US" b="0" i="0" u="none" strike="noStrike" dirty="0">
                <a:solidFill>
                  <a:srgbClr val="262626"/>
                </a:solidFill>
                <a:effectLst/>
                <a:latin typeface="Open Sans" panose="020F0502020204030204" pitchFamily="34" charset="0"/>
              </a:rPr>
              <a:t> </a:t>
            </a:r>
            <a:endParaRPr lang="en-US" sz="1400"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9766248F-6C0A-B1C8-CD76-E9BBE81E0DCC}"/>
              </a:ext>
            </a:extLst>
          </p:cNvPr>
          <p:cNvSpPr txBox="1"/>
          <p:nvPr/>
        </p:nvSpPr>
        <p:spPr>
          <a:xfrm>
            <a:off x="262758" y="276378"/>
            <a:ext cx="10825656" cy="923330"/>
          </a:xfrm>
          <a:prstGeom prst="rect">
            <a:avLst/>
          </a:prstGeom>
          <a:noFill/>
        </p:spPr>
        <p:txBody>
          <a:bodyPr wrap="square" rtlCol="0">
            <a:spAutoFit/>
          </a:bodyPr>
          <a:lstStyle/>
          <a:p>
            <a:r>
              <a:rPr lang="en-US" sz="3600" b="1" dirty="0"/>
              <a:t>HERO WOD #16:  McGhee</a:t>
            </a:r>
          </a:p>
          <a:p>
            <a:r>
              <a:rPr lang="en-US" dirty="0"/>
              <a:t>Saturday 0030</a:t>
            </a:r>
          </a:p>
        </p:txBody>
      </p:sp>
      <p:sp>
        <p:nvSpPr>
          <p:cNvPr id="8" name="TextBox 7">
            <a:extLst>
              <a:ext uri="{FF2B5EF4-FFF2-40B4-BE49-F238E27FC236}">
                <a16:creationId xmlns:a16="http://schemas.microsoft.com/office/drawing/2014/main" id="{0B174D90-B68C-B916-9780-F14CE67F8EC4}"/>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2"/>
              </a:rPr>
              <a:t>https://www.24heroes.com</a:t>
            </a:r>
            <a:r>
              <a:rPr lang="en-US" sz="1400" dirty="0"/>
              <a:t> </a:t>
            </a:r>
          </a:p>
        </p:txBody>
      </p:sp>
      <p:pic>
        <p:nvPicPr>
          <p:cNvPr id="4" name="Picture 3">
            <a:extLst>
              <a:ext uri="{FF2B5EF4-FFF2-40B4-BE49-F238E27FC236}">
                <a16:creationId xmlns:a16="http://schemas.microsoft.com/office/drawing/2014/main" id="{B36BBB0C-980A-CA8C-367D-770D3AA2E5C5}"/>
              </a:ext>
            </a:extLst>
          </p:cNvPr>
          <p:cNvPicPr>
            <a:picLocks noChangeAspect="1"/>
          </p:cNvPicPr>
          <p:nvPr/>
        </p:nvPicPr>
        <p:blipFill>
          <a:blip r:embed="rId3"/>
          <a:stretch>
            <a:fillRect/>
          </a:stretch>
        </p:blipFill>
        <p:spPr>
          <a:xfrm>
            <a:off x="147145" y="1407130"/>
            <a:ext cx="3638001" cy="4595370"/>
          </a:xfrm>
          <a:prstGeom prst="rect">
            <a:avLst/>
          </a:prstGeom>
        </p:spPr>
      </p:pic>
    </p:spTree>
    <p:extLst>
      <p:ext uri="{BB962C8B-B14F-4D97-AF65-F5344CB8AC3E}">
        <p14:creationId xmlns:p14="http://schemas.microsoft.com/office/powerpoint/2010/main" val="34558377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868561" y="1304158"/>
            <a:ext cx="6419549" cy="3970318"/>
          </a:xfrm>
          <a:prstGeom prst="rect">
            <a:avLst/>
          </a:prstGeom>
          <a:noFill/>
        </p:spPr>
        <p:txBody>
          <a:bodyPr wrap="square">
            <a:spAutoFit/>
          </a:bodyPr>
          <a:lstStyle/>
          <a:p>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dirty="0"/>
              <a:t>U.S. Marine Corps First Lieutenant James R. Zimmerman, 25, of Aroostook, ME, assigned to 2nd Battalion, 6th Marine Regiment, 2nd Marine Division, II Marine Expeditionary Force, based in Camp Lejeune, NC, died on November 2, 2010, while conducting combat operations in Helmand province, Afghanistan.</a:t>
            </a:r>
          </a:p>
          <a:p>
            <a:r>
              <a:rPr lang="en-US" dirty="0"/>
              <a:t>He is survived by his wife </a:t>
            </a:r>
            <a:r>
              <a:rPr lang="en-US" dirty="0" err="1"/>
              <a:t>Lynel</a:t>
            </a:r>
            <a:r>
              <a:rPr lang="en-US" dirty="0"/>
              <a:t> Winters, parents Tom and Jane, sister Megan, and brother Christian.</a:t>
            </a:r>
          </a:p>
          <a:p>
            <a:br>
              <a:rPr lang="en-US" b="0" i="0" u="none" strike="noStrike" dirty="0">
                <a:solidFill>
                  <a:srgbClr val="262626"/>
                </a:solidFill>
                <a:effectLst/>
                <a:latin typeface="Open Sans" panose="020B0606030504020204" pitchFamily="34" charset="0"/>
              </a:rPr>
            </a:br>
            <a:r>
              <a:rPr lang="en-US" b="1" dirty="0"/>
              <a:t>AMRAP in 25 minutes</a:t>
            </a:r>
          </a:p>
          <a:p>
            <a:r>
              <a:rPr lang="en-US" b="1" dirty="0"/>
              <a:t>11 Chest-to-Bar Pull-Ups</a:t>
            </a:r>
          </a:p>
          <a:p>
            <a:r>
              <a:rPr lang="en-US" b="1" dirty="0"/>
              <a:t>2 Deadlifts (315/205 </a:t>
            </a:r>
            <a:r>
              <a:rPr lang="en-US" b="1" dirty="0" err="1"/>
              <a:t>lb</a:t>
            </a:r>
            <a:r>
              <a:rPr lang="en-US" b="1" dirty="0"/>
              <a:t>)</a:t>
            </a:r>
          </a:p>
          <a:p>
            <a:r>
              <a:rPr lang="en-US" b="1" dirty="0"/>
              <a:t>10 Handstand Push-Ups</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#17:  Zimmerman</a:t>
            </a:r>
          </a:p>
          <a:p>
            <a:r>
              <a:rPr lang="en-US" dirty="0"/>
              <a:t>Saturday 0130</a:t>
            </a:r>
          </a:p>
        </p:txBody>
      </p:sp>
      <p:sp>
        <p:nvSpPr>
          <p:cNvPr id="10" name="TextBox 9">
            <a:extLst>
              <a:ext uri="{FF2B5EF4-FFF2-40B4-BE49-F238E27FC236}">
                <a16:creationId xmlns:a16="http://schemas.microsoft.com/office/drawing/2014/main" id="{39576EE5-3F9A-781C-22A7-A1D49C91FDB8}"/>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2"/>
              </a:rPr>
              <a:t>https://www.24heroes.com</a:t>
            </a:r>
            <a:r>
              <a:rPr lang="en-US" sz="1400" dirty="0"/>
              <a:t> </a:t>
            </a:r>
          </a:p>
        </p:txBody>
      </p:sp>
      <p:pic>
        <p:nvPicPr>
          <p:cNvPr id="2" name="Picture 1" descr="A picture containing text, person&#10;&#10;Description automatically generated">
            <a:extLst>
              <a:ext uri="{FF2B5EF4-FFF2-40B4-BE49-F238E27FC236}">
                <a16:creationId xmlns:a16="http://schemas.microsoft.com/office/drawing/2014/main" id="{17734E2B-AF7E-04E5-ADAA-F4AADCAD0042}"/>
              </a:ext>
            </a:extLst>
          </p:cNvPr>
          <p:cNvPicPr>
            <a:picLocks noChangeAspect="1"/>
          </p:cNvPicPr>
          <p:nvPr/>
        </p:nvPicPr>
        <p:blipFill>
          <a:blip r:embed="rId3"/>
          <a:stretch>
            <a:fillRect/>
          </a:stretch>
        </p:blipFill>
        <p:spPr>
          <a:xfrm>
            <a:off x="391073" y="1395501"/>
            <a:ext cx="2605480" cy="3686477"/>
          </a:xfrm>
          <a:prstGeom prst="rect">
            <a:avLst/>
          </a:prstGeom>
        </p:spPr>
      </p:pic>
      <p:pic>
        <p:nvPicPr>
          <p:cNvPr id="4" name="Picture 3" descr="A person sitting at a table&#10;&#10;Description automatically generated with low confidence">
            <a:extLst>
              <a:ext uri="{FF2B5EF4-FFF2-40B4-BE49-F238E27FC236}">
                <a16:creationId xmlns:a16="http://schemas.microsoft.com/office/drawing/2014/main" id="{3DC52E97-A6BA-46A6-D95D-885541230E0D}"/>
              </a:ext>
            </a:extLst>
          </p:cNvPr>
          <p:cNvPicPr>
            <a:picLocks noChangeAspect="1"/>
          </p:cNvPicPr>
          <p:nvPr/>
        </p:nvPicPr>
        <p:blipFill>
          <a:blip r:embed="rId4"/>
          <a:stretch>
            <a:fillRect/>
          </a:stretch>
        </p:blipFill>
        <p:spPr>
          <a:xfrm>
            <a:off x="2354317" y="3419619"/>
            <a:ext cx="2291255" cy="2916143"/>
          </a:xfrm>
          <a:prstGeom prst="rect">
            <a:avLst/>
          </a:prstGeom>
        </p:spPr>
      </p:pic>
    </p:spTree>
    <p:extLst>
      <p:ext uri="{BB962C8B-B14F-4D97-AF65-F5344CB8AC3E}">
        <p14:creationId xmlns:p14="http://schemas.microsoft.com/office/powerpoint/2010/main" val="1805103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160455" y="1166842"/>
            <a:ext cx="7912483" cy="4247317"/>
          </a:xfrm>
          <a:prstGeom prst="rect">
            <a:avLst/>
          </a:prstGeom>
          <a:noFill/>
        </p:spPr>
        <p:txBody>
          <a:bodyPr wrap="square">
            <a:spAutoFit/>
          </a:bodyPr>
          <a:lstStyle/>
          <a:p>
            <a:r>
              <a:rPr lang="en-US" b="1" i="0" u="none" strike="noStrike" dirty="0">
                <a:solidFill>
                  <a:srgbClr val="262626"/>
                </a:solidFill>
                <a:effectLst/>
                <a:latin typeface="Open Sans" panose="020F0502020204030204" pitchFamily="34" charset="0"/>
              </a:rPr>
              <a:t>Background:  </a:t>
            </a:r>
            <a:r>
              <a:rPr lang="en-US" dirty="0"/>
              <a:t>After the September 11th attacks on the US, Jeremy Wise joined the Navy and became a SEAL. Ben Wise, already in the Army, became a member of the legendary Green Berets. Beau Wise followed his brothers and joined the Marine Corps Infantry. </a:t>
            </a:r>
          </a:p>
          <a:p>
            <a:endParaRPr lang="en-US" dirty="0"/>
          </a:p>
          <a:p>
            <a:r>
              <a:rPr lang="en-US" dirty="0"/>
              <a:t>Together they served over 1,600 days in Iraq and Afghanistan. Tragically Jeremy was killed by a suicide bomber in Afghanistan on December 30, 2009. Just over two years later, Ben was killed in a firefight in Afghanistan on January 10, 2012. Beau remained on active duty in the United States Marine Corps.</a:t>
            </a:r>
            <a:r>
              <a:rPr lang="en-US" b="0" i="0" u="none" strike="noStrike" dirty="0">
                <a:solidFill>
                  <a:srgbClr val="262626"/>
                </a:solidFill>
                <a:effectLst/>
                <a:latin typeface="Open Sans" panose="020F0502020204030204" pitchFamily="34" charset="0"/>
              </a:rPr>
              <a:t> </a:t>
            </a:r>
            <a:r>
              <a:rPr lang="en-US" dirty="0"/>
              <a:t>Following the deaths of his two brothers in Afghanistan, the military pulled Beau from the battlefield, making him the war's only known sole surviving member of his family.</a:t>
            </a:r>
            <a:endParaRPr lang="en-US" b="0" i="0" u="none" strike="noStrike" dirty="0">
              <a:solidFill>
                <a:srgbClr val="262626"/>
              </a:solidFill>
              <a:effectLst/>
              <a:latin typeface="Open Sans" panose="020F0502020204030204" pitchFamily="34" charset="0"/>
            </a:endParaRPr>
          </a:p>
          <a:p>
            <a:endParaRPr lang="en-US" dirty="0">
              <a:solidFill>
                <a:srgbClr val="262626"/>
              </a:solidFill>
              <a:latin typeface="Open Sans" panose="020F0502020204030204" pitchFamily="34" charset="0"/>
            </a:endParaRPr>
          </a:p>
          <a:p>
            <a:endParaRPr lang="en-US" b="0" i="0" u="none" strike="noStrike" dirty="0">
              <a:solidFill>
                <a:srgbClr val="262626"/>
              </a:solidFill>
              <a:effectLst/>
              <a:latin typeface="Open Sans" panose="020F0502020204030204" pitchFamily="34" charset="0"/>
            </a:endParaRPr>
          </a:p>
          <a:p>
            <a:br>
              <a:rPr lang="en-US" b="1" dirty="0"/>
            </a:br>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#18:  Three Wise Men</a:t>
            </a:r>
          </a:p>
          <a:p>
            <a:r>
              <a:rPr lang="en-US" dirty="0"/>
              <a:t>Saturday 0230</a:t>
            </a:r>
          </a:p>
        </p:txBody>
      </p:sp>
      <p:sp>
        <p:nvSpPr>
          <p:cNvPr id="8" name="TextBox 7">
            <a:extLst>
              <a:ext uri="{FF2B5EF4-FFF2-40B4-BE49-F238E27FC236}">
                <a16:creationId xmlns:a16="http://schemas.microsoft.com/office/drawing/2014/main" id="{D0100C94-F523-C4A3-E09E-8BF61816A0C3}"/>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2"/>
              </a:rPr>
              <a:t>https://www.24heroes.com</a:t>
            </a:r>
            <a:r>
              <a:rPr lang="en-US" sz="1400" dirty="0"/>
              <a:t> </a:t>
            </a:r>
          </a:p>
        </p:txBody>
      </p:sp>
      <p:sp>
        <p:nvSpPr>
          <p:cNvPr id="4" name="TextBox 3">
            <a:extLst>
              <a:ext uri="{FF2B5EF4-FFF2-40B4-BE49-F238E27FC236}">
                <a16:creationId xmlns:a16="http://schemas.microsoft.com/office/drawing/2014/main" id="{C598A7CF-1CDB-1249-8899-A1D6F3708AF7}"/>
              </a:ext>
            </a:extLst>
          </p:cNvPr>
          <p:cNvSpPr txBox="1"/>
          <p:nvPr/>
        </p:nvSpPr>
        <p:spPr>
          <a:xfrm>
            <a:off x="7621453" y="4661985"/>
            <a:ext cx="6100762" cy="1107996"/>
          </a:xfrm>
          <a:prstGeom prst="rect">
            <a:avLst/>
          </a:prstGeom>
          <a:noFill/>
        </p:spPr>
        <p:txBody>
          <a:bodyPr wrap="square">
            <a:spAutoFit/>
          </a:bodyPr>
          <a:lstStyle/>
          <a:p>
            <a:r>
              <a:rPr lang="en-US" sz="1600" dirty="0"/>
              <a:t>Rest 2 minutes, then: </a:t>
            </a:r>
          </a:p>
          <a:p>
            <a:r>
              <a:rPr lang="en-US" b="1" dirty="0"/>
              <a:t>AMRAP in 4 minutes</a:t>
            </a:r>
          </a:p>
          <a:p>
            <a:r>
              <a:rPr lang="en-US" sz="1600" dirty="0"/>
              <a:t>15 Box Jump-Overs (24/20 in)</a:t>
            </a:r>
          </a:p>
          <a:p>
            <a:r>
              <a:rPr lang="en-US" sz="1600" dirty="0"/>
              <a:t>30 Wall Ball Shots (20/14 </a:t>
            </a:r>
            <a:r>
              <a:rPr lang="en-US" sz="1600" dirty="0" err="1"/>
              <a:t>lb</a:t>
            </a:r>
            <a:r>
              <a:rPr lang="en-US" sz="1600" dirty="0"/>
              <a:t>)</a:t>
            </a:r>
          </a:p>
        </p:txBody>
      </p:sp>
      <p:sp>
        <p:nvSpPr>
          <p:cNvPr id="9" name="TextBox 8">
            <a:extLst>
              <a:ext uri="{FF2B5EF4-FFF2-40B4-BE49-F238E27FC236}">
                <a16:creationId xmlns:a16="http://schemas.microsoft.com/office/drawing/2014/main" id="{9510E091-6BA6-1557-AC4C-0BF386FB4324}"/>
              </a:ext>
            </a:extLst>
          </p:cNvPr>
          <p:cNvSpPr txBox="1"/>
          <p:nvPr/>
        </p:nvSpPr>
        <p:spPr>
          <a:xfrm>
            <a:off x="4160455" y="4345371"/>
            <a:ext cx="3669095" cy="2431435"/>
          </a:xfrm>
          <a:prstGeom prst="rect">
            <a:avLst/>
          </a:prstGeom>
          <a:noFill/>
        </p:spPr>
        <p:txBody>
          <a:bodyPr wrap="square">
            <a:spAutoFit/>
          </a:bodyPr>
          <a:lstStyle/>
          <a:p>
            <a:r>
              <a:rPr lang="en-US" b="1" dirty="0"/>
              <a:t>Three AMRAPs in 16 minutes:</a:t>
            </a:r>
          </a:p>
          <a:p>
            <a:br>
              <a:rPr lang="en-US" b="1" dirty="0"/>
            </a:br>
            <a:r>
              <a:rPr lang="en-US" b="1" dirty="0"/>
              <a:t>AMRAP in 4 minutes</a:t>
            </a:r>
          </a:p>
          <a:p>
            <a:r>
              <a:rPr lang="en-US" sz="1600" dirty="0"/>
              <a:t>5 Hang Squat Snatches (135/95 </a:t>
            </a:r>
            <a:r>
              <a:rPr lang="en-US" sz="1600" dirty="0" err="1"/>
              <a:t>lb</a:t>
            </a:r>
            <a:r>
              <a:rPr lang="en-US" sz="1600" dirty="0"/>
              <a:t>)</a:t>
            </a:r>
          </a:p>
          <a:p>
            <a:r>
              <a:rPr lang="en-US" sz="1600" dirty="0"/>
              <a:t>10 Bar-Facing Burpees</a:t>
            </a:r>
            <a:br>
              <a:rPr lang="en-US" sz="1600" dirty="0"/>
            </a:br>
            <a:r>
              <a:rPr lang="en-US" sz="1600" dirty="0"/>
              <a:t>Rest 2 minutes, then:</a:t>
            </a:r>
            <a:br>
              <a:rPr lang="en-US" b="1" dirty="0"/>
            </a:br>
            <a:r>
              <a:rPr lang="en-US" b="1" dirty="0"/>
              <a:t> AMRAP in 4 minutes</a:t>
            </a:r>
          </a:p>
          <a:p>
            <a:r>
              <a:rPr lang="en-US" sz="1600" dirty="0"/>
              <a:t>10 Power Cleans (135/95 </a:t>
            </a:r>
            <a:r>
              <a:rPr lang="en-US" sz="1600" dirty="0" err="1"/>
              <a:t>lb</a:t>
            </a:r>
            <a:r>
              <a:rPr lang="en-US" sz="1600" dirty="0"/>
              <a:t>)</a:t>
            </a:r>
          </a:p>
          <a:p>
            <a:r>
              <a:rPr lang="en-US" sz="1600" dirty="0"/>
              <a:t>20 Pull-Ups</a:t>
            </a:r>
          </a:p>
        </p:txBody>
      </p:sp>
      <p:pic>
        <p:nvPicPr>
          <p:cNvPr id="13" name="Picture 12">
            <a:extLst>
              <a:ext uri="{FF2B5EF4-FFF2-40B4-BE49-F238E27FC236}">
                <a16:creationId xmlns:a16="http://schemas.microsoft.com/office/drawing/2014/main" id="{3E71DE7F-C7F4-2CC2-44A1-605F5B4D773B}"/>
              </a:ext>
            </a:extLst>
          </p:cNvPr>
          <p:cNvPicPr>
            <a:picLocks noChangeAspect="1"/>
          </p:cNvPicPr>
          <p:nvPr/>
        </p:nvPicPr>
        <p:blipFill>
          <a:blip r:embed="rId3"/>
          <a:stretch>
            <a:fillRect/>
          </a:stretch>
        </p:blipFill>
        <p:spPr>
          <a:xfrm>
            <a:off x="262758" y="1258385"/>
            <a:ext cx="3715001" cy="2027740"/>
          </a:xfrm>
          <a:prstGeom prst="rect">
            <a:avLst/>
          </a:prstGeom>
        </p:spPr>
      </p:pic>
      <p:pic>
        <p:nvPicPr>
          <p:cNvPr id="11" name="Picture 10">
            <a:extLst>
              <a:ext uri="{FF2B5EF4-FFF2-40B4-BE49-F238E27FC236}">
                <a16:creationId xmlns:a16="http://schemas.microsoft.com/office/drawing/2014/main" id="{3B261A23-8B39-8C63-EA93-43210A29F192}"/>
              </a:ext>
            </a:extLst>
          </p:cNvPr>
          <p:cNvPicPr>
            <a:picLocks noChangeAspect="1"/>
          </p:cNvPicPr>
          <p:nvPr/>
        </p:nvPicPr>
        <p:blipFill>
          <a:blip r:embed="rId4"/>
          <a:stretch>
            <a:fillRect/>
          </a:stretch>
        </p:blipFill>
        <p:spPr>
          <a:xfrm>
            <a:off x="269491" y="3043228"/>
            <a:ext cx="3715002" cy="1857376"/>
          </a:xfrm>
          <a:prstGeom prst="rect">
            <a:avLst/>
          </a:prstGeom>
        </p:spPr>
      </p:pic>
    </p:spTree>
    <p:extLst>
      <p:ext uri="{BB962C8B-B14F-4D97-AF65-F5344CB8AC3E}">
        <p14:creationId xmlns:p14="http://schemas.microsoft.com/office/powerpoint/2010/main" val="1293915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418419" y="986658"/>
            <a:ext cx="7646581" cy="6555641"/>
          </a:xfrm>
          <a:prstGeom prst="rect">
            <a:avLst/>
          </a:prstGeom>
          <a:noFill/>
        </p:spPr>
        <p:txBody>
          <a:bodyPr wrap="square">
            <a:spAutoFit/>
          </a:bodyPr>
          <a:lstStyle/>
          <a:p>
            <a:r>
              <a:rPr lang="en-US" sz="1400" b="1" dirty="0">
                <a:highlight>
                  <a:srgbClr val="FFFFFF"/>
                </a:highlight>
              </a:rPr>
              <a:t>Background: </a:t>
            </a:r>
            <a:r>
              <a:rPr lang="en-US" sz="1400" dirty="0">
                <a:highlight>
                  <a:srgbClr val="FFFFFF"/>
                </a:highlight>
              </a:rPr>
              <a:t>This workout is dedicated to Marc Alan Lee who was the first SEAL to lose his life on August 2, 2006, in Operation Iraqi Freedom when he was killed in a fierce firefight while on patrol against insurgents in Ramadi.</a:t>
            </a:r>
            <a:br>
              <a:rPr lang="en-US" sz="1400" dirty="0">
                <a:highlight>
                  <a:srgbClr val="FFFFFF"/>
                </a:highlight>
              </a:rPr>
            </a:br>
            <a:endParaRPr lang="en-US" sz="1400" dirty="0">
              <a:highlight>
                <a:srgbClr val="FFFFFF"/>
              </a:highlight>
            </a:endParaRPr>
          </a:p>
          <a:p>
            <a:r>
              <a:rPr lang="en-US" sz="1400" dirty="0">
                <a:highlight>
                  <a:srgbClr val="FFFFFF"/>
                </a:highlight>
              </a:rPr>
              <a:t>A fellow SEAL Team 3 member, Ryan “Biggles” Job, was critically injured by a sniper and Lee single-handedly provided cover fire while other team members prepared Job for medical evacuation. The team re-engaged the enemy force after the evacuation of Job. Lee was mortally wounded when he exposed himself a third time to draw fire from enemy forces away from his teammates. For his action on the battlefield, Lee was </a:t>
            </a:r>
            <a:r>
              <a:rPr lang="en-US" sz="1400" dirty="0">
                <a:highlight>
                  <a:srgbClr val="FFFFFF"/>
                </a:highlight>
                <a:hlinkClick r:id="rId3"/>
              </a:rPr>
              <a:t>posthumously</a:t>
            </a:r>
            <a:r>
              <a:rPr lang="en-US" sz="1400" dirty="0">
                <a:highlight>
                  <a:srgbClr val="FFFFFF"/>
                </a:highlight>
              </a:rPr>
              <a:t> awarded the Silver Star, the Bronze Star Medal with Valor and the Purple Heart. </a:t>
            </a:r>
            <a:endParaRPr lang="en-US" sz="1400" dirty="0">
              <a:solidFill>
                <a:srgbClr val="000000"/>
              </a:solidFill>
              <a:highlight>
                <a:srgbClr val="FFFFFF"/>
              </a:highlight>
              <a:latin typeface="proximanova"/>
            </a:endParaRPr>
          </a:p>
          <a:p>
            <a:r>
              <a:rPr lang="en-US" sz="1400" dirty="0">
                <a:highlight>
                  <a:srgbClr val="FFFFFF"/>
                </a:highlight>
              </a:rPr>
              <a:t>Jocko Willink is a highly decorated retired U.S. Navy SEAL officer and commander of SEAL Team 3's Task Unit Bruiser. He is also the author of Extreme Ownership, a leadership philosophy built on a single, uncompromising principle: </a:t>
            </a:r>
            <a:r>
              <a:rPr lang="en-US" sz="1400" b="1" u="sng" dirty="0">
                <a:highlight>
                  <a:srgbClr val="FFFFFF"/>
                </a:highlight>
              </a:rPr>
              <a:t>as a leader, you are entirely responsible for everything in your world — successes and failures alike</a:t>
            </a:r>
            <a:r>
              <a:rPr lang="en-US" sz="1400" dirty="0">
                <a:highlight>
                  <a:srgbClr val="FFFFFF"/>
                </a:highlight>
              </a:rPr>
              <a:t>. The loss of Marc, and others under his command, is something he takes deeply and personally to heart.</a:t>
            </a:r>
            <a:br>
              <a:rPr lang="en-US" sz="1400" dirty="0">
                <a:highlight>
                  <a:srgbClr val="FFFFFF"/>
                </a:highlight>
              </a:rPr>
            </a:br>
            <a:br>
              <a:rPr lang="en-US" sz="1400" dirty="0">
                <a:highlight>
                  <a:srgbClr val="FFFFFF"/>
                </a:highlight>
              </a:rPr>
            </a:br>
            <a:r>
              <a:rPr lang="en-US" sz="1400" dirty="0">
                <a:highlight>
                  <a:srgbClr val="FFFFFF"/>
                </a:highlight>
              </a:rPr>
              <a:t>** Jocko contributed to this WOD’s format. </a:t>
            </a:r>
          </a:p>
          <a:p>
            <a:br>
              <a:rPr lang="en-US" sz="1400" b="0" i="0" u="none" strike="noStrike" dirty="0">
                <a:solidFill>
                  <a:srgbClr val="262626"/>
                </a:solidFill>
                <a:effectLst/>
                <a:latin typeface="Open Sans" panose="020B0606030504020204" pitchFamily="34" charset="0"/>
              </a:rPr>
            </a:br>
            <a:r>
              <a:rPr lang="en-US" sz="1400" b="1" dirty="0"/>
              <a:t>For Time:  Buy-In: 251 meter Row</a:t>
            </a:r>
          </a:p>
          <a:p>
            <a:br>
              <a:rPr lang="en-US" sz="1400" b="1" dirty="0"/>
            </a:br>
            <a:r>
              <a:rPr lang="en-US" sz="1400" b="1" dirty="0"/>
              <a:t>Then, 3 Rounds of:</a:t>
            </a:r>
          </a:p>
          <a:p>
            <a:r>
              <a:rPr lang="en-US" sz="1400" b="1" dirty="0"/>
              <a:t>8 Deadlifts (315/275 </a:t>
            </a:r>
            <a:r>
              <a:rPr lang="en-US" sz="1400" b="1" dirty="0" err="1"/>
              <a:t>lb</a:t>
            </a:r>
            <a:r>
              <a:rPr lang="en-US" sz="1400" b="1" dirty="0"/>
              <a:t>)</a:t>
            </a:r>
          </a:p>
          <a:p>
            <a:r>
              <a:rPr lang="en-US" sz="1400" b="1" dirty="0"/>
              <a:t>2 minute Plank Hold</a:t>
            </a:r>
          </a:p>
          <a:p>
            <a:r>
              <a:rPr lang="en-US" sz="1400" b="1" dirty="0"/>
              <a:t>6 Bar Over Burpees</a:t>
            </a:r>
          </a:p>
          <a:p>
            <a:r>
              <a:rPr lang="en-US" sz="1400" b="1" dirty="0"/>
              <a:t>48 Jumping Jacks</a:t>
            </a:r>
          </a:p>
          <a:p>
            <a:r>
              <a:rPr lang="en-US" sz="1400" b="1" dirty="0"/>
              <a:t>28 Push-Ups</a:t>
            </a:r>
          </a:p>
          <a:p>
            <a:pPr algn="l"/>
            <a:endParaRPr lang="en-US" sz="1400" b="1" i="0" dirty="0">
              <a:solidFill>
                <a:srgbClr val="262626"/>
              </a:solidFill>
              <a:effectLst/>
              <a:latin typeface="Open Sans" panose="020B0606030504020204" pitchFamily="34" charset="0"/>
            </a:endParaRPr>
          </a:p>
          <a:p>
            <a:pPr algn="l"/>
            <a:br>
              <a:rPr lang="en-US" sz="1400" b="1" i="0" dirty="0">
                <a:solidFill>
                  <a:srgbClr val="262626"/>
                </a:solidFill>
                <a:effectLst/>
                <a:latin typeface="Open Sans" panose="020B0606030504020204" pitchFamily="34" charset="0"/>
              </a:rPr>
            </a:br>
            <a:endParaRPr lang="en-US" sz="1400"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#1:  Marc Alan Lee</a:t>
            </a:r>
          </a:p>
          <a:p>
            <a:r>
              <a:rPr lang="en-US" dirty="0"/>
              <a:t>Friday 0930</a:t>
            </a:r>
          </a:p>
        </p:txBody>
      </p:sp>
      <p:sp>
        <p:nvSpPr>
          <p:cNvPr id="10" name="TextBox 9">
            <a:extLst>
              <a:ext uri="{FF2B5EF4-FFF2-40B4-BE49-F238E27FC236}">
                <a16:creationId xmlns:a16="http://schemas.microsoft.com/office/drawing/2014/main" id="{D72687DD-DB2C-7894-495A-BB5C51350248}"/>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4"/>
              </a:rPr>
              <a:t>https://www.24heroes.com</a:t>
            </a:r>
            <a:r>
              <a:rPr lang="en-US" sz="1400" dirty="0"/>
              <a:t> </a:t>
            </a:r>
          </a:p>
        </p:txBody>
      </p:sp>
      <p:pic>
        <p:nvPicPr>
          <p:cNvPr id="3" name="Picture 2">
            <a:extLst>
              <a:ext uri="{FF2B5EF4-FFF2-40B4-BE49-F238E27FC236}">
                <a16:creationId xmlns:a16="http://schemas.microsoft.com/office/drawing/2014/main" id="{2F91CEFB-768A-29E5-9FAB-72A3CC50FD98}"/>
              </a:ext>
            </a:extLst>
          </p:cNvPr>
          <p:cNvPicPr>
            <a:picLocks noChangeAspect="1"/>
          </p:cNvPicPr>
          <p:nvPr/>
        </p:nvPicPr>
        <p:blipFill>
          <a:blip r:embed="rId5"/>
          <a:stretch>
            <a:fillRect/>
          </a:stretch>
        </p:blipFill>
        <p:spPr>
          <a:xfrm>
            <a:off x="262758" y="1199708"/>
            <a:ext cx="4064000" cy="5080000"/>
          </a:xfrm>
          <a:prstGeom prst="rect">
            <a:avLst/>
          </a:prstGeom>
        </p:spPr>
      </p:pic>
    </p:spTree>
    <p:extLst>
      <p:ext uri="{BB962C8B-B14F-4D97-AF65-F5344CB8AC3E}">
        <p14:creationId xmlns:p14="http://schemas.microsoft.com/office/powerpoint/2010/main" val="177603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3392905" y="1304158"/>
            <a:ext cx="8521941" cy="5355312"/>
          </a:xfrm>
          <a:prstGeom prst="rect">
            <a:avLst/>
          </a:prstGeom>
          <a:noFill/>
        </p:spPr>
        <p:txBody>
          <a:bodyPr wrap="square">
            <a:spAutoFit/>
          </a:bodyPr>
          <a:lstStyle/>
          <a:p>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p>
          <a:p>
            <a:r>
              <a:rPr lang="en-US" b="0" i="0" dirty="0">
                <a:solidFill>
                  <a:srgbClr val="262626"/>
                </a:solidFill>
                <a:effectLst/>
                <a:latin typeface="Open Sans" panose="020B0606030504020204" pitchFamily="34" charset="0"/>
              </a:rPr>
              <a:t>US Army </a:t>
            </a:r>
            <a:r>
              <a:rPr lang="en-US" b="0" i="0" dirty="0" err="1">
                <a:solidFill>
                  <a:srgbClr val="262626"/>
                </a:solidFill>
                <a:effectLst/>
                <a:latin typeface="Open Sans" panose="020B0606030504020204" pitchFamily="34" charset="0"/>
              </a:rPr>
              <a:t>Spc</a:t>
            </a:r>
            <a:r>
              <a:rPr lang="en-US" b="0" i="0" dirty="0">
                <a:solidFill>
                  <a:srgbClr val="262626"/>
                </a:solidFill>
                <a:effectLst/>
                <a:latin typeface="Open Sans" panose="020B0606030504020204" pitchFamily="34" charset="0"/>
              </a:rPr>
              <a:t>. Hilda Clayton, 22, of Augusta, Georgia, died on July 2, 2013 from injuries sustained when a mortar malfunctioned during an Afghan National Army training exercise in </a:t>
            </a:r>
            <a:r>
              <a:rPr lang="en-US" b="0" i="0" dirty="0" err="1">
                <a:solidFill>
                  <a:srgbClr val="262626"/>
                </a:solidFill>
                <a:effectLst/>
                <a:latin typeface="Open Sans" panose="020B0606030504020204" pitchFamily="34" charset="0"/>
              </a:rPr>
              <a:t>Qaraghahi</a:t>
            </a:r>
            <a:r>
              <a:rPr lang="en-US" b="0" i="0" dirty="0">
                <a:solidFill>
                  <a:srgbClr val="262626"/>
                </a:solidFill>
                <a:effectLst/>
                <a:latin typeface="Open Sans" panose="020B0606030504020204" pitchFamily="34" charset="0"/>
              </a:rPr>
              <a:t>, Afghanistan. Clayton was providing Combat Camera support at the time of her death.</a:t>
            </a:r>
          </a:p>
          <a:p>
            <a:endParaRPr lang="en-US" b="0" i="0" dirty="0">
              <a:solidFill>
                <a:srgbClr val="262626"/>
              </a:solidFill>
              <a:effectLst/>
              <a:latin typeface="Open Sans" panose="020B0606030504020204" pitchFamily="34" charset="0"/>
            </a:endParaRPr>
          </a:p>
          <a:p>
            <a:r>
              <a:rPr lang="en-US" b="0" i="0" dirty="0">
                <a:solidFill>
                  <a:srgbClr val="262626"/>
                </a:solidFill>
                <a:effectLst/>
                <a:latin typeface="Open Sans" panose="020B0606030504020204" pitchFamily="34" charset="0"/>
              </a:rPr>
              <a:t>In Hilda's honor, the 55th Signal Company (Combat Camera) created an annual event - The Specialist Hilda I. Clayton Best Combat Camera (COMCAM) Competition is designed to challenge combat camera personnel of all military branches to test the technical and tactical proficiencies of Department of Defense combat photographers.</a:t>
            </a:r>
          </a:p>
          <a:p>
            <a:pPr algn="l"/>
            <a:br>
              <a:rPr lang="en-US" b="0" i="0" u="none" strike="noStrike" dirty="0">
                <a:solidFill>
                  <a:srgbClr val="262626"/>
                </a:solidFill>
                <a:effectLst/>
                <a:latin typeface="Open Sans" panose="020B0606030504020204" pitchFamily="34" charset="0"/>
              </a:rPr>
            </a:br>
            <a:r>
              <a:rPr lang="en-US" b="1" i="0" dirty="0">
                <a:solidFill>
                  <a:srgbClr val="262626"/>
                </a:solidFill>
                <a:effectLst/>
                <a:latin typeface="Open Sans" panose="020B0606030504020204" pitchFamily="34" charset="0"/>
              </a:rPr>
              <a:t>For Time (with 20/14# weight vest)</a:t>
            </a:r>
          </a:p>
          <a:p>
            <a:pPr algn="l"/>
            <a:r>
              <a:rPr lang="en-US" b="1" dirty="0">
                <a:solidFill>
                  <a:srgbClr val="262626"/>
                </a:solidFill>
                <a:latin typeface="Open Sans" panose="020B0606030504020204" pitchFamily="34" charset="0"/>
              </a:rPr>
              <a:t>100 calorie row</a:t>
            </a:r>
          </a:p>
          <a:p>
            <a:pPr algn="l"/>
            <a:r>
              <a:rPr lang="en-US" b="1" i="0" dirty="0">
                <a:solidFill>
                  <a:srgbClr val="262626"/>
                </a:solidFill>
                <a:effectLst/>
                <a:latin typeface="Open Sans" panose="020B0606030504020204" pitchFamily="34" charset="0"/>
              </a:rPr>
              <a:t>75 thrusters (45/35#)</a:t>
            </a:r>
          </a:p>
          <a:p>
            <a:pPr algn="l"/>
            <a:r>
              <a:rPr lang="en-US" b="1" dirty="0">
                <a:solidFill>
                  <a:srgbClr val="262626"/>
                </a:solidFill>
                <a:latin typeface="Open Sans" panose="020B0606030504020204" pitchFamily="34" charset="0"/>
              </a:rPr>
              <a:t>50 pull-ups</a:t>
            </a:r>
          </a:p>
          <a:p>
            <a:pPr algn="l"/>
            <a:r>
              <a:rPr lang="en-US" b="1" i="0" dirty="0">
                <a:solidFill>
                  <a:srgbClr val="262626"/>
                </a:solidFill>
                <a:effectLst/>
                <a:latin typeface="Open Sans" panose="020B0606030504020204" pitchFamily="34" charset="0"/>
              </a:rPr>
              <a:t>75 wallballs (20/14#)</a:t>
            </a:r>
          </a:p>
          <a:p>
            <a:pPr algn="l"/>
            <a:r>
              <a:rPr lang="en-US" b="1" dirty="0">
                <a:solidFill>
                  <a:srgbClr val="262626"/>
                </a:solidFill>
                <a:latin typeface="Open Sans" panose="020B0606030504020204" pitchFamily="34" charset="0"/>
              </a:rPr>
              <a:t>100 calorie row</a:t>
            </a:r>
            <a:endParaRPr lang="en-US" b="1" i="0" dirty="0">
              <a:solidFill>
                <a:srgbClr val="262626"/>
              </a:solidFill>
              <a:effectLst/>
              <a:latin typeface="Open Sans" panose="020B0606030504020204" pitchFamily="34" charset="0"/>
            </a:endParaRP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#19:  HILDY</a:t>
            </a:r>
          </a:p>
          <a:p>
            <a:r>
              <a:rPr lang="en-US" dirty="0"/>
              <a:t>Saturday 0330</a:t>
            </a:r>
          </a:p>
        </p:txBody>
      </p:sp>
      <p:sp>
        <p:nvSpPr>
          <p:cNvPr id="8" name="TextBox 7">
            <a:extLst>
              <a:ext uri="{FF2B5EF4-FFF2-40B4-BE49-F238E27FC236}">
                <a16:creationId xmlns:a16="http://schemas.microsoft.com/office/drawing/2014/main" id="{1987EFA9-E8E9-3BD9-4F8D-58D5BF0D330C}"/>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2"/>
              </a:rPr>
              <a:t>https://www.24heroes.com</a:t>
            </a:r>
            <a:r>
              <a:rPr lang="en-US" sz="1400" dirty="0"/>
              <a:t> </a:t>
            </a:r>
          </a:p>
        </p:txBody>
      </p:sp>
      <p:pic>
        <p:nvPicPr>
          <p:cNvPr id="9" name="Picture 8" descr="A soldier saluting in the air&#10;&#10;Description automatically generated">
            <a:extLst>
              <a:ext uri="{FF2B5EF4-FFF2-40B4-BE49-F238E27FC236}">
                <a16:creationId xmlns:a16="http://schemas.microsoft.com/office/drawing/2014/main" id="{3796534A-DCFE-46C2-D66F-E83729294CC4}"/>
              </a:ext>
            </a:extLst>
          </p:cNvPr>
          <p:cNvPicPr>
            <a:picLocks noChangeAspect="1"/>
          </p:cNvPicPr>
          <p:nvPr/>
        </p:nvPicPr>
        <p:blipFill>
          <a:blip r:embed="rId3"/>
          <a:stretch>
            <a:fillRect/>
          </a:stretch>
        </p:blipFill>
        <p:spPr>
          <a:xfrm>
            <a:off x="257863" y="4181212"/>
            <a:ext cx="3005909" cy="1803545"/>
          </a:xfrm>
          <a:prstGeom prst="rect">
            <a:avLst/>
          </a:prstGeom>
        </p:spPr>
      </p:pic>
      <p:pic>
        <p:nvPicPr>
          <p:cNvPr id="11" name="Picture 10" descr="A person in military uniform&#10;&#10;Description automatically generated">
            <a:extLst>
              <a:ext uri="{FF2B5EF4-FFF2-40B4-BE49-F238E27FC236}">
                <a16:creationId xmlns:a16="http://schemas.microsoft.com/office/drawing/2014/main" id="{5A902E0D-6916-8636-3D21-08B6D44FDD43}"/>
              </a:ext>
            </a:extLst>
          </p:cNvPr>
          <p:cNvPicPr>
            <a:picLocks noChangeAspect="1"/>
          </p:cNvPicPr>
          <p:nvPr/>
        </p:nvPicPr>
        <p:blipFill>
          <a:blip r:embed="rId4"/>
          <a:stretch>
            <a:fillRect/>
          </a:stretch>
        </p:blipFill>
        <p:spPr>
          <a:xfrm>
            <a:off x="257864" y="1399103"/>
            <a:ext cx="3005908" cy="2550885"/>
          </a:xfrm>
          <a:prstGeom prst="rect">
            <a:avLst/>
          </a:prstGeom>
        </p:spPr>
      </p:pic>
    </p:spTree>
    <p:extLst>
      <p:ext uri="{BB962C8B-B14F-4D97-AF65-F5344CB8AC3E}">
        <p14:creationId xmlns:p14="http://schemas.microsoft.com/office/powerpoint/2010/main" val="27342095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3184634" y="1304158"/>
            <a:ext cx="8849711" cy="5078313"/>
          </a:xfrm>
          <a:prstGeom prst="rect">
            <a:avLst/>
          </a:prstGeom>
          <a:noFill/>
        </p:spPr>
        <p:txBody>
          <a:bodyPr wrap="square">
            <a:spAutoFit/>
          </a:bodyPr>
          <a:lstStyle/>
          <a:p>
            <a:pPr algn="l"/>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b="1" i="0" dirty="0">
                <a:solidFill>
                  <a:srgbClr val="262626"/>
                </a:solidFill>
                <a:effectLst/>
                <a:highlight>
                  <a:srgbClr val="FFFFFF"/>
                </a:highlight>
                <a:latin typeface="Open Sans" panose="020B0606030504020204" pitchFamily="34" charset="0"/>
              </a:rPr>
              <a:t> </a:t>
            </a:r>
            <a:r>
              <a:rPr lang="en-US" b="0" i="0" dirty="0">
                <a:solidFill>
                  <a:srgbClr val="262626"/>
                </a:solidFill>
                <a:effectLst/>
                <a:highlight>
                  <a:srgbClr val="FFFFFF"/>
                </a:highlight>
                <a:latin typeface="Open Sans" panose="020B0606030504020204" pitchFamily="34" charset="0"/>
              </a:rPr>
              <a:t>This workout is dedicated to Navy Chief Petty Officer Mark Carter, Age 27, of Virginia Beach, VA who was killed in </a:t>
            </a:r>
            <a:r>
              <a:rPr lang="en-US" b="0" i="0" dirty="0" err="1">
                <a:solidFill>
                  <a:srgbClr val="262626"/>
                </a:solidFill>
                <a:effectLst/>
                <a:highlight>
                  <a:srgbClr val="FFFFFF"/>
                </a:highlight>
                <a:latin typeface="Open Sans" panose="020B0606030504020204" pitchFamily="34" charset="0"/>
              </a:rPr>
              <a:t>Irag</a:t>
            </a:r>
            <a:r>
              <a:rPr lang="en-US" b="0" i="0" dirty="0">
                <a:solidFill>
                  <a:srgbClr val="262626"/>
                </a:solidFill>
                <a:effectLst/>
                <a:highlight>
                  <a:srgbClr val="FFFFFF"/>
                </a:highlight>
                <a:latin typeface="Open Sans" panose="020B0606030504020204" pitchFamily="34" charset="0"/>
              </a:rPr>
              <a:t> 11 December 2007.</a:t>
            </a:r>
          </a:p>
          <a:p>
            <a:pPr algn="l"/>
            <a:endParaRPr lang="en-US" dirty="0">
              <a:solidFill>
                <a:srgbClr val="262626"/>
              </a:solidFill>
              <a:highlight>
                <a:srgbClr val="FFFFFF"/>
              </a:highlight>
              <a:latin typeface="Open Sans" panose="020B0606030504020204" pitchFamily="34" charset="0"/>
            </a:endParaRPr>
          </a:p>
          <a:p>
            <a:pPr algn="l"/>
            <a:r>
              <a:rPr lang="en-US" dirty="0">
                <a:solidFill>
                  <a:srgbClr val="262626"/>
                </a:solidFill>
                <a:highlight>
                  <a:srgbClr val="FFFFFF"/>
                </a:highlight>
                <a:latin typeface="Open Sans" panose="020B0606030504020204" pitchFamily="34" charset="0"/>
              </a:rPr>
              <a:t>Mark knew exactly what he wanted to do when he joined the Navy after graduating from Fallbrook High School in 1998. He wanted to be a Navy SEAL.</a:t>
            </a:r>
            <a:br>
              <a:rPr lang="en-US" dirty="0">
                <a:solidFill>
                  <a:srgbClr val="262626"/>
                </a:solidFill>
                <a:highlight>
                  <a:srgbClr val="FFFFFF"/>
                </a:highlight>
                <a:latin typeface="Open Sans" panose="020B0606030504020204" pitchFamily="34" charset="0"/>
              </a:rPr>
            </a:br>
            <a:r>
              <a:rPr lang="en-US" dirty="0">
                <a:solidFill>
                  <a:srgbClr val="262626"/>
                </a:solidFill>
                <a:highlight>
                  <a:srgbClr val="FFFFFF"/>
                </a:highlight>
                <a:latin typeface="Open Sans" panose="020B0606030504020204" pitchFamily="34" charset="0"/>
              </a:rPr>
              <a:t>He graduated from boot camp at Great Lakes, Ill., and then BUDS/SEAL training in Coronado, Calif. More than half of SEAL students drop out, but not Carter, a stocky 5-foot-5 and outdoor athlete who loved physical challenges.</a:t>
            </a:r>
            <a:br>
              <a:rPr lang="en-US" dirty="0">
                <a:solidFill>
                  <a:srgbClr val="262626"/>
                </a:solidFill>
                <a:highlight>
                  <a:srgbClr val="FFFFFF"/>
                </a:highlight>
                <a:latin typeface="Open Sans" panose="020B0606030504020204" pitchFamily="34" charset="0"/>
              </a:rPr>
            </a:br>
            <a:br>
              <a:rPr lang="en-US" dirty="0">
                <a:solidFill>
                  <a:srgbClr val="262626"/>
                </a:solidFill>
                <a:highlight>
                  <a:srgbClr val="FFFFFF"/>
                </a:highlight>
                <a:latin typeface="Open Sans" panose="020B0606030504020204" pitchFamily="34" charset="0"/>
              </a:rPr>
            </a:br>
            <a:r>
              <a:rPr lang="en-US" dirty="0">
                <a:solidFill>
                  <a:srgbClr val="262626"/>
                </a:solidFill>
                <a:highlight>
                  <a:srgbClr val="FFFFFF"/>
                </a:highlight>
                <a:latin typeface="Open Sans" panose="020B0606030504020204" pitchFamily="34" charset="0"/>
              </a:rPr>
              <a:t>He got the nickname “Honey Badger” from his fellow SEALs after beating a 6-foot-5 opponent in a wrestling match.</a:t>
            </a:r>
          </a:p>
          <a:p>
            <a:pPr algn="l"/>
            <a:br>
              <a:rPr lang="en-US" b="1" dirty="0"/>
            </a:br>
            <a:r>
              <a:rPr lang="en-US" b="1" i="0" dirty="0">
                <a:solidFill>
                  <a:srgbClr val="262626"/>
                </a:solidFill>
                <a:effectLst/>
                <a:highlight>
                  <a:srgbClr val="FFFFFF"/>
                </a:highlight>
                <a:latin typeface="Open Sans" panose="020B0606030504020204" pitchFamily="34" charset="0"/>
              </a:rPr>
              <a:t>AMRAP (in a team of 3) in 30 minutes</a:t>
            </a:r>
          </a:p>
          <a:p>
            <a:pPr algn="l">
              <a:buFont typeface="Arial" panose="020B0604020202020204" pitchFamily="34" charset="0"/>
              <a:buChar char="•"/>
            </a:pPr>
            <a:r>
              <a:rPr lang="en-US" b="1" i="0" dirty="0">
                <a:solidFill>
                  <a:srgbClr val="262626"/>
                </a:solidFill>
                <a:effectLst/>
                <a:highlight>
                  <a:srgbClr val="FFFFFF"/>
                </a:highlight>
                <a:latin typeface="Open Sans" panose="020B0606030504020204" pitchFamily="34" charset="0"/>
              </a:rPr>
              <a:t>30 FULL Cleans (95/75 </a:t>
            </a:r>
            <a:r>
              <a:rPr lang="en-US" b="1" i="0" dirty="0" err="1">
                <a:solidFill>
                  <a:srgbClr val="262626"/>
                </a:solidFill>
                <a:effectLst/>
                <a:highlight>
                  <a:srgbClr val="FFFFFF"/>
                </a:highlight>
                <a:latin typeface="Open Sans" panose="020B0606030504020204" pitchFamily="34" charset="0"/>
              </a:rPr>
              <a:t>lb</a:t>
            </a:r>
            <a:r>
              <a:rPr lang="en-US" b="1" i="0" dirty="0">
                <a:solidFill>
                  <a:srgbClr val="262626"/>
                </a:solidFill>
                <a:effectLst/>
                <a:highlight>
                  <a:srgbClr val="FFFFFF"/>
                </a:highlight>
                <a:latin typeface="Open Sans" panose="020B0606030504020204" pitchFamily="34" charset="0"/>
              </a:rPr>
              <a:t>)</a:t>
            </a:r>
          </a:p>
          <a:p>
            <a:pPr algn="l">
              <a:buFont typeface="Arial" panose="020B0604020202020204" pitchFamily="34" charset="0"/>
              <a:buChar char="•"/>
            </a:pPr>
            <a:r>
              <a:rPr lang="en-US" b="1" i="0" dirty="0">
                <a:solidFill>
                  <a:srgbClr val="262626"/>
                </a:solidFill>
                <a:effectLst/>
                <a:highlight>
                  <a:srgbClr val="FFFFFF"/>
                </a:highlight>
                <a:latin typeface="Open Sans" panose="020B0606030504020204" pitchFamily="34" charset="0"/>
              </a:rPr>
              <a:t>30 Pull-Ups</a:t>
            </a:r>
          </a:p>
          <a:p>
            <a:pPr algn="l">
              <a:buFont typeface="Arial" panose="020B0604020202020204" pitchFamily="34" charset="0"/>
              <a:buChar char="•"/>
            </a:pPr>
            <a:r>
              <a:rPr lang="en-US" b="1" i="0" dirty="0">
                <a:solidFill>
                  <a:srgbClr val="262626"/>
                </a:solidFill>
                <a:effectLst/>
                <a:highlight>
                  <a:srgbClr val="FFFFFF"/>
                </a:highlight>
                <a:latin typeface="Open Sans" panose="020B0606030504020204" pitchFamily="34" charset="0"/>
              </a:rPr>
              <a:t>800 meter Run (together)</a:t>
            </a:r>
          </a:p>
          <a:p>
            <a:endParaRPr lang="en-US" b="1" dirty="0"/>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#20:  Honey Badger</a:t>
            </a:r>
          </a:p>
          <a:p>
            <a:r>
              <a:rPr lang="en-US" dirty="0"/>
              <a:t>Saturday 0430</a:t>
            </a:r>
          </a:p>
        </p:txBody>
      </p:sp>
      <p:sp>
        <p:nvSpPr>
          <p:cNvPr id="8" name="TextBox 7">
            <a:extLst>
              <a:ext uri="{FF2B5EF4-FFF2-40B4-BE49-F238E27FC236}">
                <a16:creationId xmlns:a16="http://schemas.microsoft.com/office/drawing/2014/main" id="{DE5373FB-03BB-50FA-0FD3-FA0BF14D098E}"/>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3" name="Picture 2" descr="A person in military uniform&#10;&#10;Description automatically generated">
            <a:extLst>
              <a:ext uri="{FF2B5EF4-FFF2-40B4-BE49-F238E27FC236}">
                <a16:creationId xmlns:a16="http://schemas.microsoft.com/office/drawing/2014/main" id="{C8E1EE5A-CC9D-78C7-C808-58DA660B6590}"/>
              </a:ext>
            </a:extLst>
          </p:cNvPr>
          <p:cNvPicPr>
            <a:picLocks noChangeAspect="1"/>
          </p:cNvPicPr>
          <p:nvPr/>
        </p:nvPicPr>
        <p:blipFill>
          <a:blip r:embed="rId4"/>
          <a:stretch>
            <a:fillRect/>
          </a:stretch>
        </p:blipFill>
        <p:spPr>
          <a:xfrm>
            <a:off x="262757" y="1265231"/>
            <a:ext cx="2331353" cy="3108471"/>
          </a:xfrm>
          <a:prstGeom prst="rect">
            <a:avLst/>
          </a:prstGeom>
        </p:spPr>
      </p:pic>
      <p:pic>
        <p:nvPicPr>
          <p:cNvPr id="9" name="Picture 8" descr="A person in a sailor's uniform&#10;&#10;Description automatically generated">
            <a:extLst>
              <a:ext uri="{FF2B5EF4-FFF2-40B4-BE49-F238E27FC236}">
                <a16:creationId xmlns:a16="http://schemas.microsoft.com/office/drawing/2014/main" id="{D2DA9C73-CE07-6334-D5FB-13B18987BD79}"/>
              </a:ext>
            </a:extLst>
          </p:cNvPr>
          <p:cNvPicPr>
            <a:picLocks noChangeAspect="1"/>
          </p:cNvPicPr>
          <p:nvPr/>
        </p:nvPicPr>
        <p:blipFill>
          <a:blip r:embed="rId5"/>
          <a:stretch>
            <a:fillRect/>
          </a:stretch>
        </p:blipFill>
        <p:spPr>
          <a:xfrm>
            <a:off x="266644" y="3546638"/>
            <a:ext cx="2331353" cy="3091297"/>
          </a:xfrm>
          <a:prstGeom prst="rect">
            <a:avLst/>
          </a:prstGeom>
        </p:spPr>
      </p:pic>
    </p:spTree>
    <p:extLst>
      <p:ext uri="{BB962C8B-B14F-4D97-AF65-F5344CB8AC3E}">
        <p14:creationId xmlns:p14="http://schemas.microsoft.com/office/powerpoint/2010/main" val="1068665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3762703" y="1304158"/>
            <a:ext cx="7893270" cy="5509200"/>
          </a:xfrm>
          <a:prstGeom prst="rect">
            <a:avLst/>
          </a:prstGeom>
          <a:noFill/>
        </p:spPr>
        <p:txBody>
          <a:bodyPr wrap="square">
            <a:spAutoFit/>
          </a:bodyPr>
          <a:lstStyle/>
          <a:p>
            <a:r>
              <a:rPr lang="en-US" sz="1600" b="1" i="0" u="none" strike="noStrike" dirty="0">
                <a:solidFill>
                  <a:srgbClr val="262626"/>
                </a:solidFill>
                <a:effectLst/>
                <a:latin typeface="Open Sans" panose="020F0502020204030204" pitchFamily="34" charset="0"/>
              </a:rPr>
              <a:t>Background:</a:t>
            </a:r>
            <a:r>
              <a:rPr lang="en-US" sz="1600" b="0" i="0" u="none" strike="noStrike" dirty="0">
                <a:solidFill>
                  <a:srgbClr val="262626"/>
                </a:solidFill>
                <a:effectLst/>
                <a:latin typeface="Open Sans" panose="020F0502020204030204" pitchFamily="34" charset="0"/>
              </a:rPr>
              <a:t> </a:t>
            </a:r>
            <a:r>
              <a:rPr lang="en-US" sz="1600" dirty="0">
                <a:latin typeface="Open Sans" panose="020B0606030504020204" pitchFamily="34" charset="0"/>
                <a:ea typeface="Open Sans" panose="020B0606030504020204" pitchFamily="34" charset="0"/>
                <a:cs typeface="Open Sans" panose="020B0606030504020204" pitchFamily="34" charset="0"/>
              </a:rPr>
              <a:t>2nd Lt. Emily Jazmin Tatum Perez, 23, was killed Sept. 12, 2006, when her Humvee was struck by an IED as she was leading a convoy through Al </a:t>
            </a:r>
            <a:r>
              <a:rPr lang="en-US" sz="1600" dirty="0" err="1">
                <a:latin typeface="Open Sans" panose="020B0606030504020204" pitchFamily="34" charset="0"/>
                <a:ea typeface="Open Sans" panose="020B0606030504020204" pitchFamily="34" charset="0"/>
                <a:cs typeface="Open Sans" panose="020B0606030504020204" pitchFamily="34" charset="0"/>
              </a:rPr>
              <a:t>Kifl</a:t>
            </a:r>
            <a:r>
              <a:rPr lang="en-US" sz="1600" dirty="0">
                <a:latin typeface="Open Sans" panose="020B0606030504020204" pitchFamily="34" charset="0"/>
                <a:ea typeface="Open Sans" panose="020B0606030504020204" pitchFamily="34" charset="0"/>
                <a:cs typeface="Open Sans" panose="020B0606030504020204" pitchFamily="34" charset="0"/>
              </a:rPr>
              <a:t>, Iraq. She served in the 204th Support Battalion, 2nd Brigade, 4th Infantry Division of the U.S. Army.</a:t>
            </a:r>
          </a:p>
          <a:p>
            <a:r>
              <a:rPr lang="en-US" sz="1600" dirty="0">
                <a:latin typeface="Open Sans" panose="020B0606030504020204" pitchFamily="34" charset="0"/>
                <a:ea typeface="Open Sans" panose="020B0606030504020204" pitchFamily="34" charset="0"/>
                <a:cs typeface="Open Sans" panose="020B0606030504020204" pitchFamily="34" charset="0"/>
              </a:rPr>
              <a:t>Perez earned numerous awards for her military service, including the Bronze Star, Purple Heart, Army Commendation Medal, National Defense Service Medal, Iraq Campaign Medal, Global War on Terrorism Service Medal, Army Service Ribbon, Overseas Service Ribbon, and the Combat Action Badge. She was also posthumously awarded the NCAA Award of Valor in 2008.</a:t>
            </a:r>
          </a:p>
          <a:p>
            <a:r>
              <a:rPr lang="en-US" sz="1600" dirty="0">
                <a:latin typeface="Open Sans" panose="020B0606030504020204" pitchFamily="34" charset="0"/>
                <a:ea typeface="Open Sans" panose="020B0606030504020204" pitchFamily="34" charset="0"/>
                <a:cs typeface="Open Sans" panose="020B0606030504020204" pitchFamily="34" charset="0"/>
              </a:rPr>
              <a:t>Perez was the first female African-American officer in U.S. military history to die in combat and the first female West Point graduate to die in the Iraq War. She is survived by her parents, Daniel and Vicki; brother, </a:t>
            </a:r>
            <a:r>
              <a:rPr lang="en-US" sz="1600" dirty="0" err="1">
                <a:latin typeface="Open Sans" panose="020B0606030504020204" pitchFamily="34" charset="0"/>
                <a:ea typeface="Open Sans" panose="020B0606030504020204" pitchFamily="34" charset="0"/>
                <a:cs typeface="Open Sans" panose="020B0606030504020204" pitchFamily="34" charset="0"/>
              </a:rPr>
              <a:t>Kevyn</a:t>
            </a:r>
            <a:r>
              <a:rPr lang="en-US" sz="1600" dirty="0">
                <a:latin typeface="Open Sans" panose="020B0606030504020204" pitchFamily="34" charset="0"/>
                <a:ea typeface="Open Sans" panose="020B0606030504020204" pitchFamily="34" charset="0"/>
                <a:cs typeface="Open Sans" panose="020B0606030504020204" pitchFamily="34" charset="0"/>
              </a:rPr>
              <a:t>; and many classmates and friends.</a:t>
            </a:r>
          </a:p>
          <a:p>
            <a:br>
              <a:rPr lang="en-US" b="0" i="0" u="none" strike="noStrike" dirty="0">
                <a:solidFill>
                  <a:srgbClr val="262626"/>
                </a:solidFill>
                <a:effectLst/>
                <a:latin typeface="Open Sans" panose="020B0606030504020204" pitchFamily="34" charset="0"/>
              </a:rPr>
            </a:br>
            <a:r>
              <a:rPr lang="en-US" sz="1600" b="1" dirty="0">
                <a:latin typeface="Open Sans" panose="020B0606030504020204" pitchFamily="34" charset="0"/>
                <a:ea typeface="Open Sans" panose="020B0606030504020204" pitchFamily="34" charset="0"/>
                <a:cs typeface="Open Sans" panose="020B0606030504020204" pitchFamily="34" charset="0"/>
              </a:rPr>
              <a:t>10 Rounds for Time, of:</a:t>
            </a:r>
          </a:p>
          <a:p>
            <a:r>
              <a:rPr lang="en-US" sz="1600" b="1" dirty="0">
                <a:latin typeface="Open Sans" panose="020B0606030504020204" pitchFamily="34" charset="0"/>
                <a:ea typeface="Open Sans" panose="020B0606030504020204" pitchFamily="34" charset="0"/>
                <a:cs typeface="Open Sans" panose="020B0606030504020204" pitchFamily="34" charset="0"/>
              </a:rPr>
              <a:t>30 Double-</a:t>
            </a:r>
            <a:r>
              <a:rPr lang="en-US" sz="1600" b="1" dirty="0" err="1">
                <a:latin typeface="Open Sans" panose="020B0606030504020204" pitchFamily="34" charset="0"/>
                <a:ea typeface="Open Sans" panose="020B0606030504020204" pitchFamily="34" charset="0"/>
                <a:cs typeface="Open Sans" panose="020B0606030504020204" pitchFamily="34" charset="0"/>
              </a:rPr>
              <a:t>Unders</a:t>
            </a:r>
            <a:endParaRPr lang="en-US" sz="1600" b="1" dirty="0">
              <a:latin typeface="Open Sans" panose="020B0606030504020204" pitchFamily="34" charset="0"/>
              <a:ea typeface="Open Sans" panose="020B0606030504020204" pitchFamily="34" charset="0"/>
              <a:cs typeface="Open Sans" panose="020B0606030504020204" pitchFamily="34" charset="0"/>
            </a:endParaRPr>
          </a:p>
          <a:p>
            <a:r>
              <a:rPr lang="en-US" sz="1600" b="1" dirty="0">
                <a:latin typeface="Open Sans" panose="020B0606030504020204" pitchFamily="34" charset="0"/>
                <a:ea typeface="Open Sans" panose="020B0606030504020204" pitchFamily="34" charset="0"/>
                <a:cs typeface="Open Sans" panose="020B0606030504020204" pitchFamily="34" charset="0"/>
              </a:rPr>
              <a:t>15 Pull-Ups</a:t>
            </a:r>
          </a:p>
          <a:p>
            <a:r>
              <a:rPr lang="en-US" sz="1600" b="1" dirty="0">
                <a:latin typeface="Open Sans" panose="020B0606030504020204" pitchFamily="34" charset="0"/>
                <a:ea typeface="Open Sans" panose="020B0606030504020204" pitchFamily="34" charset="0"/>
                <a:cs typeface="Open Sans" panose="020B0606030504020204" pitchFamily="34" charset="0"/>
              </a:rPr>
              <a:t>30 Air Squats</a:t>
            </a:r>
          </a:p>
          <a:p>
            <a:r>
              <a:rPr lang="en-US" sz="1600" b="1" dirty="0">
                <a:latin typeface="Open Sans" panose="020B0606030504020204" pitchFamily="34" charset="0"/>
                <a:ea typeface="Open Sans" panose="020B0606030504020204" pitchFamily="34" charset="0"/>
                <a:cs typeface="Open Sans" panose="020B0606030504020204" pitchFamily="34" charset="0"/>
              </a:rPr>
              <a:t>100 meter Sprint</a:t>
            </a:r>
          </a:p>
          <a:p>
            <a:r>
              <a:rPr lang="en-US" sz="1600" b="1" dirty="0">
                <a:latin typeface="Open Sans" panose="020B0606030504020204" pitchFamily="34" charset="0"/>
                <a:ea typeface="Open Sans" panose="020B0606030504020204" pitchFamily="34" charset="0"/>
                <a:cs typeface="Open Sans" panose="020B0606030504020204" pitchFamily="34" charset="0"/>
              </a:rPr>
              <a:t>2 minute Rest</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#21:  Emily</a:t>
            </a:r>
          </a:p>
          <a:p>
            <a:r>
              <a:rPr lang="en-US" dirty="0"/>
              <a:t>Saturday 0530</a:t>
            </a:r>
          </a:p>
        </p:txBody>
      </p:sp>
      <p:sp>
        <p:nvSpPr>
          <p:cNvPr id="8" name="TextBox 7">
            <a:extLst>
              <a:ext uri="{FF2B5EF4-FFF2-40B4-BE49-F238E27FC236}">
                <a16:creationId xmlns:a16="http://schemas.microsoft.com/office/drawing/2014/main" id="{7A7C4C96-A3B4-03FB-0C47-EF07CF4038E4}"/>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2"/>
              </a:rPr>
              <a:t>https://www.24heroes.com</a:t>
            </a:r>
            <a:r>
              <a:rPr lang="en-US" sz="1400" dirty="0"/>
              <a:t> </a:t>
            </a:r>
          </a:p>
        </p:txBody>
      </p:sp>
      <p:pic>
        <p:nvPicPr>
          <p:cNvPr id="4" name="Picture 3" descr="A picture containing person, uniform&#10;&#10;Description automatically generated">
            <a:extLst>
              <a:ext uri="{FF2B5EF4-FFF2-40B4-BE49-F238E27FC236}">
                <a16:creationId xmlns:a16="http://schemas.microsoft.com/office/drawing/2014/main" id="{62ABE40A-9D46-155E-E355-4B09113A3334}"/>
              </a:ext>
            </a:extLst>
          </p:cNvPr>
          <p:cNvPicPr>
            <a:picLocks noChangeAspect="1"/>
          </p:cNvPicPr>
          <p:nvPr/>
        </p:nvPicPr>
        <p:blipFill>
          <a:blip r:embed="rId3"/>
          <a:stretch>
            <a:fillRect/>
          </a:stretch>
        </p:blipFill>
        <p:spPr>
          <a:xfrm>
            <a:off x="262758" y="1408386"/>
            <a:ext cx="3378400" cy="4276089"/>
          </a:xfrm>
          <a:prstGeom prst="rect">
            <a:avLst/>
          </a:prstGeom>
        </p:spPr>
      </p:pic>
    </p:spTree>
    <p:extLst>
      <p:ext uri="{BB962C8B-B14F-4D97-AF65-F5344CB8AC3E}">
        <p14:creationId xmlns:p14="http://schemas.microsoft.com/office/powerpoint/2010/main" val="633203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456386" y="1304158"/>
            <a:ext cx="7504385" cy="5232202"/>
          </a:xfrm>
          <a:prstGeom prst="rect">
            <a:avLst/>
          </a:prstGeom>
          <a:noFill/>
        </p:spPr>
        <p:txBody>
          <a:bodyPr wrap="square">
            <a:spAutoFit/>
          </a:bodyPr>
          <a:lstStyle/>
          <a:p>
            <a:r>
              <a:rPr lang="en-US" sz="1600" b="1" i="0" u="none" strike="noStrike" dirty="0">
                <a:solidFill>
                  <a:srgbClr val="262626"/>
                </a:solidFill>
                <a:effectLst/>
                <a:latin typeface="Open Sans" panose="020F0502020204030204" pitchFamily="34" charset="0"/>
              </a:rPr>
              <a:t>Background:</a:t>
            </a:r>
            <a:r>
              <a:rPr lang="en-US" sz="1600" b="0" i="0" u="none" strike="noStrike" dirty="0">
                <a:solidFill>
                  <a:srgbClr val="262626"/>
                </a:solidFill>
                <a:effectLst/>
                <a:latin typeface="Open Sans" panose="020F0502020204030204" pitchFamily="34" charset="0"/>
              </a:rPr>
              <a:t> </a:t>
            </a:r>
            <a:r>
              <a:rPr lang="en-US" sz="1600" dirty="0"/>
              <a:t> In honor of USAF SSgt Travis L. Griffin, 28, who was killed April 3, 2008 in the Rasheed district of Baghdad by an IED strike to his vehicle.</a:t>
            </a:r>
            <a:br>
              <a:rPr lang="en-US" sz="1600" dirty="0"/>
            </a:br>
            <a:br>
              <a:rPr lang="en-US" sz="1600" dirty="0"/>
            </a:br>
            <a:r>
              <a:rPr lang="en-US" sz="1600" dirty="0"/>
              <a:t>Staff Sgt. Travis Griffin knew the dangers of serving in Iraq, but the 28-year-old volunteered anyway as part of a yearlong deployment to help train Iraqi police officers. Griffin was on patrol in central Baghdad when his vehicle encountered a roadside bomb and he was killed, officials at Kirtland Air Force Base confirmed late Friday.</a:t>
            </a:r>
            <a:br>
              <a:rPr lang="en-US" sz="1600" dirty="0"/>
            </a:br>
            <a:endParaRPr lang="en-US" sz="1600" dirty="0"/>
          </a:p>
          <a:p>
            <a:r>
              <a:rPr lang="en-US" sz="1600" dirty="0"/>
              <a:t>Griffin, who had served in the Air Force for nearly nine years, was a member of the 377th Security Forces Squadron at Kirtland. He had been stationed at the Albuquerque base since July 2004.</a:t>
            </a:r>
            <a:br>
              <a:rPr lang="en-US" sz="1600" dirty="0"/>
            </a:br>
            <a:br>
              <a:rPr lang="en-US" sz="1600" dirty="0"/>
            </a:br>
            <a:r>
              <a:rPr lang="en-US" sz="1600" dirty="0"/>
              <a:t>Travis is survived by his son Elijah.</a:t>
            </a:r>
          </a:p>
          <a:p>
            <a:br>
              <a:rPr lang="en-US" b="0" i="0" u="none" strike="noStrike" dirty="0">
                <a:solidFill>
                  <a:srgbClr val="262626"/>
                </a:solidFill>
                <a:effectLst/>
                <a:latin typeface="Open Sans" panose="020B0606030504020204" pitchFamily="34" charset="0"/>
              </a:rPr>
            </a:br>
            <a:r>
              <a:rPr lang="en-US" b="1" dirty="0"/>
              <a:t>For Time</a:t>
            </a:r>
          </a:p>
          <a:p>
            <a:r>
              <a:rPr lang="en-US" b="1" dirty="0"/>
              <a:t>800 meter Run</a:t>
            </a:r>
          </a:p>
          <a:p>
            <a:r>
              <a:rPr lang="en-US" b="1" dirty="0"/>
              <a:t>400 meter Run (backwards)</a:t>
            </a:r>
          </a:p>
          <a:p>
            <a:r>
              <a:rPr lang="en-US" b="1" dirty="0"/>
              <a:t>800 meter Run</a:t>
            </a:r>
          </a:p>
          <a:p>
            <a:r>
              <a:rPr lang="en-US" b="1" dirty="0"/>
              <a:t>400 meter Run (backwards)</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#22:  Griff</a:t>
            </a:r>
          </a:p>
          <a:p>
            <a:r>
              <a:rPr lang="en-US" dirty="0"/>
              <a:t>Saturday 0630</a:t>
            </a:r>
          </a:p>
        </p:txBody>
      </p:sp>
      <p:sp>
        <p:nvSpPr>
          <p:cNvPr id="8" name="TextBox 7">
            <a:extLst>
              <a:ext uri="{FF2B5EF4-FFF2-40B4-BE49-F238E27FC236}">
                <a16:creationId xmlns:a16="http://schemas.microsoft.com/office/drawing/2014/main" id="{E46CB5EA-A171-FC90-7C14-B56DD02B3AB6}"/>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2"/>
              </a:rPr>
              <a:t>https://www.24heroes.com</a:t>
            </a:r>
            <a:r>
              <a:rPr lang="en-US" sz="1400" dirty="0"/>
              <a:t> </a:t>
            </a:r>
          </a:p>
        </p:txBody>
      </p:sp>
      <p:pic>
        <p:nvPicPr>
          <p:cNvPr id="2" name="Picture 1" descr="A person in military uniform&#10;&#10;Description automatically generated with medium confidence">
            <a:extLst>
              <a:ext uri="{FF2B5EF4-FFF2-40B4-BE49-F238E27FC236}">
                <a16:creationId xmlns:a16="http://schemas.microsoft.com/office/drawing/2014/main" id="{2652AA32-3299-5124-CA9F-4F0308EFB55E}"/>
              </a:ext>
            </a:extLst>
          </p:cNvPr>
          <p:cNvPicPr>
            <a:picLocks noChangeAspect="1"/>
          </p:cNvPicPr>
          <p:nvPr/>
        </p:nvPicPr>
        <p:blipFill>
          <a:blip r:embed="rId3"/>
          <a:stretch>
            <a:fillRect/>
          </a:stretch>
        </p:blipFill>
        <p:spPr>
          <a:xfrm>
            <a:off x="421728" y="1414954"/>
            <a:ext cx="3782410" cy="4976855"/>
          </a:xfrm>
          <a:prstGeom prst="rect">
            <a:avLst/>
          </a:prstGeom>
        </p:spPr>
      </p:pic>
    </p:spTree>
    <p:extLst>
      <p:ext uri="{BB962C8B-B14F-4D97-AF65-F5344CB8AC3E}">
        <p14:creationId xmlns:p14="http://schemas.microsoft.com/office/powerpoint/2010/main" val="2075281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3111062" y="1304158"/>
            <a:ext cx="8576441" cy="4247317"/>
          </a:xfrm>
          <a:prstGeom prst="rect">
            <a:avLst/>
          </a:prstGeom>
          <a:noFill/>
        </p:spPr>
        <p:txBody>
          <a:bodyPr wrap="square">
            <a:spAutoFit/>
          </a:bodyPr>
          <a:lstStyle/>
          <a:p>
            <a:r>
              <a:rPr lang="en-US" dirty="0"/>
              <a:t>This Firefighter Hero WOD is dedicated to Peter Carroll, FDNY, Squad 1, who was killed on September 11, 2001. They called him Pete the Painter. Pete Carroll was really a firefighter, but he painted apartments to make ends meet. He walked into ToniAnn’s life eight years ago and laid two coats of beige paint.</a:t>
            </a:r>
          </a:p>
          <a:p>
            <a:endParaRPr lang="en-US" dirty="0"/>
          </a:p>
          <a:p>
            <a:r>
              <a:rPr lang="en-US" dirty="0"/>
              <a:t>Mr. Carroll, 42, lost his life while evacuating streams of people from one of the World Trade Towers after Tuesday’s attack. He would lead workers from the building to the street, and then go back and repeat the process. Firefighters he worked with said there’s no telling how many lives he saved before the collapse. His body was found Wednesday at the site.</a:t>
            </a:r>
          </a:p>
          <a:p>
            <a:br>
              <a:rPr lang="en-US" b="0" i="0" u="none" strike="noStrike" dirty="0">
                <a:solidFill>
                  <a:srgbClr val="262626"/>
                </a:solidFill>
                <a:effectLst/>
                <a:latin typeface="Open Sans" panose="020B0606030504020204" pitchFamily="34" charset="0"/>
              </a:rPr>
            </a:br>
            <a:r>
              <a:rPr lang="en-US" b="1" dirty="0"/>
              <a:t>AMRAP in 8 minutes</a:t>
            </a:r>
          </a:p>
          <a:p>
            <a:r>
              <a:rPr lang="en-US" b="1" dirty="0"/>
              <a:t>5 Snatches (115/85 </a:t>
            </a:r>
            <a:r>
              <a:rPr lang="en-US" b="1" dirty="0" err="1"/>
              <a:t>lb</a:t>
            </a:r>
            <a:r>
              <a:rPr lang="en-US" b="1" dirty="0"/>
              <a:t>)</a:t>
            </a:r>
          </a:p>
          <a:p>
            <a:r>
              <a:rPr lang="en-US" b="1" dirty="0"/>
              <a:t>10 Burpees</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#23:  Peter Carroll</a:t>
            </a:r>
          </a:p>
          <a:p>
            <a:r>
              <a:rPr lang="en-US" dirty="0"/>
              <a:t>Saturday 0730</a:t>
            </a:r>
          </a:p>
        </p:txBody>
      </p:sp>
      <p:sp>
        <p:nvSpPr>
          <p:cNvPr id="8" name="TextBox 7">
            <a:extLst>
              <a:ext uri="{FF2B5EF4-FFF2-40B4-BE49-F238E27FC236}">
                <a16:creationId xmlns:a16="http://schemas.microsoft.com/office/drawing/2014/main" id="{74DF60A7-8A01-885C-4490-F34A9161E820}"/>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3" name="Picture 2">
            <a:extLst>
              <a:ext uri="{FF2B5EF4-FFF2-40B4-BE49-F238E27FC236}">
                <a16:creationId xmlns:a16="http://schemas.microsoft.com/office/drawing/2014/main" id="{8931AC4A-D3E1-ED06-9075-8361807B5825}"/>
              </a:ext>
            </a:extLst>
          </p:cNvPr>
          <p:cNvPicPr>
            <a:picLocks noChangeAspect="1"/>
          </p:cNvPicPr>
          <p:nvPr/>
        </p:nvPicPr>
        <p:blipFill>
          <a:blip r:embed="rId4"/>
          <a:stretch>
            <a:fillRect/>
          </a:stretch>
        </p:blipFill>
        <p:spPr>
          <a:xfrm>
            <a:off x="262758" y="1456558"/>
            <a:ext cx="2779289" cy="2797942"/>
          </a:xfrm>
          <a:prstGeom prst="rect">
            <a:avLst/>
          </a:prstGeom>
        </p:spPr>
      </p:pic>
    </p:spTree>
    <p:extLst>
      <p:ext uri="{BB962C8B-B14F-4D97-AF65-F5344CB8AC3E}">
        <p14:creationId xmlns:p14="http://schemas.microsoft.com/office/powerpoint/2010/main" val="3510001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3678621" y="1304158"/>
            <a:ext cx="8240110" cy="5909310"/>
          </a:xfrm>
          <a:prstGeom prst="rect">
            <a:avLst/>
          </a:prstGeom>
          <a:noFill/>
        </p:spPr>
        <p:txBody>
          <a:bodyPr wrap="square">
            <a:spAutoFit/>
          </a:bodyPr>
          <a:lstStyle/>
          <a:p>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dirty="0"/>
              <a:t>In memory of Navy Lieutenant Michael P. Murphy, 29, of Patchogue, NY, who was killed in Afghanistan June 28, 2005. A U.S. Navy SEAL officer, Murphy was awarded the U.S. military’s highest decoration, the Medal of Honor, for his actions during the War in Afghanistan. His other posthumous awards include the Silver Star Medal (which was later upgraded to the Medal of Honor) and the Purple Heart. </a:t>
            </a:r>
          </a:p>
          <a:p>
            <a:endParaRPr lang="en-US" dirty="0"/>
          </a:p>
          <a:p>
            <a:r>
              <a:rPr lang="en-US" dirty="0"/>
              <a:t>The “Murph” Hero WOD was originally posted on the CrossFit Main Site as </a:t>
            </a:r>
            <a:r>
              <a:rPr lang="en-US" dirty="0" err="1"/>
              <a:t>theWOD</a:t>
            </a:r>
            <a:r>
              <a:rPr lang="en-US" dirty="0"/>
              <a:t>  for August 18, 2005, where the post said “This workout was one of Mike’s favorites and he’d named it ‘Body Armor.’ From here on it will be referred to as ‘Murph’ in honor of the focused warrior and great American who wanted nothing more in life than to serve this great country and the beautiful people who make it what it is.” “Murph” has become one of the most famous CrossFit workouts, globally, especially as a tribute on U.S. Memorial Day as ““Memorial Day Murph.”</a:t>
            </a:r>
            <a:br>
              <a:rPr lang="en-US" dirty="0"/>
            </a:br>
            <a:br>
              <a:rPr lang="en-US" b="0" i="0" u="none" strike="noStrike" dirty="0">
                <a:solidFill>
                  <a:srgbClr val="262626"/>
                </a:solidFill>
                <a:effectLst/>
                <a:latin typeface="Open Sans" panose="020B0606030504020204" pitchFamily="34" charset="0"/>
              </a:rPr>
            </a:br>
            <a:r>
              <a:rPr lang="en-US" b="1" dirty="0"/>
              <a:t>For Time (with 20/14# vest)</a:t>
            </a:r>
          </a:p>
          <a:p>
            <a:r>
              <a:rPr lang="en-US" b="1" dirty="0"/>
              <a:t>1 mile Run</a:t>
            </a:r>
          </a:p>
          <a:p>
            <a:r>
              <a:rPr lang="en-US" b="1" dirty="0"/>
              <a:t>100 Pull-Ups</a:t>
            </a:r>
          </a:p>
          <a:p>
            <a:r>
              <a:rPr lang="en-US" b="1" dirty="0"/>
              <a:t>200 Push-Ups</a:t>
            </a:r>
          </a:p>
          <a:p>
            <a:r>
              <a:rPr lang="en-US" b="1" dirty="0"/>
              <a:t>300 Air Squats</a:t>
            </a:r>
          </a:p>
          <a:p>
            <a:r>
              <a:rPr lang="en-US" b="1" dirty="0"/>
              <a:t>1 mile Run</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#24:  MURPH</a:t>
            </a:r>
          </a:p>
          <a:p>
            <a:r>
              <a:rPr lang="en-US" dirty="0"/>
              <a:t>Saturday 0830</a:t>
            </a:r>
          </a:p>
        </p:txBody>
      </p:sp>
      <p:sp>
        <p:nvSpPr>
          <p:cNvPr id="8" name="TextBox 7">
            <a:extLst>
              <a:ext uri="{FF2B5EF4-FFF2-40B4-BE49-F238E27FC236}">
                <a16:creationId xmlns:a16="http://schemas.microsoft.com/office/drawing/2014/main" id="{6251C327-04EB-E60E-CF93-CECDC712870C}"/>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2"/>
              </a:rPr>
              <a:t>https://www.24heroes.com</a:t>
            </a:r>
            <a:r>
              <a:rPr lang="en-US" sz="1400" dirty="0"/>
              <a:t> </a:t>
            </a:r>
          </a:p>
        </p:txBody>
      </p:sp>
      <p:pic>
        <p:nvPicPr>
          <p:cNvPr id="2" name="Picture 1" descr="A picture containing person, outdoor, person, military uniform&#10;&#10;Description automatically generated">
            <a:extLst>
              <a:ext uri="{FF2B5EF4-FFF2-40B4-BE49-F238E27FC236}">
                <a16:creationId xmlns:a16="http://schemas.microsoft.com/office/drawing/2014/main" id="{676D6072-51D5-7454-4667-36C062A70683}"/>
              </a:ext>
            </a:extLst>
          </p:cNvPr>
          <p:cNvPicPr>
            <a:picLocks noChangeAspect="1"/>
          </p:cNvPicPr>
          <p:nvPr/>
        </p:nvPicPr>
        <p:blipFill>
          <a:blip r:embed="rId3"/>
          <a:stretch>
            <a:fillRect/>
          </a:stretch>
        </p:blipFill>
        <p:spPr>
          <a:xfrm>
            <a:off x="356913" y="1304158"/>
            <a:ext cx="3175000" cy="4330700"/>
          </a:xfrm>
          <a:prstGeom prst="rect">
            <a:avLst/>
          </a:prstGeom>
        </p:spPr>
      </p:pic>
    </p:spTree>
    <p:extLst>
      <p:ext uri="{BB962C8B-B14F-4D97-AF65-F5344CB8AC3E}">
        <p14:creationId xmlns:p14="http://schemas.microsoft.com/office/powerpoint/2010/main" val="1293797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5566480C-655B-4DFD-0307-43567F3AC8B1}"/>
              </a:ext>
            </a:extLst>
          </p:cNvPr>
          <p:cNvPicPr>
            <a:picLocks noChangeAspect="1"/>
          </p:cNvPicPr>
          <p:nvPr/>
        </p:nvPicPr>
        <p:blipFill>
          <a:blip r:embed="rId2"/>
          <a:stretch>
            <a:fillRect/>
          </a:stretch>
        </p:blipFill>
        <p:spPr>
          <a:xfrm>
            <a:off x="2533257" y="718655"/>
            <a:ext cx="7125486" cy="5234580"/>
          </a:xfrm>
          <a:prstGeom prst="rect">
            <a:avLst/>
          </a:prstGeom>
        </p:spPr>
      </p:pic>
    </p:spTree>
    <p:extLst>
      <p:ext uri="{BB962C8B-B14F-4D97-AF65-F5344CB8AC3E}">
        <p14:creationId xmlns:p14="http://schemas.microsoft.com/office/powerpoint/2010/main" val="2839596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235669" y="1199708"/>
            <a:ext cx="7666397" cy="5232202"/>
          </a:xfrm>
          <a:prstGeom prst="rect">
            <a:avLst/>
          </a:prstGeom>
          <a:noFill/>
        </p:spPr>
        <p:txBody>
          <a:bodyPr wrap="square">
            <a:spAutoFit/>
          </a:bodyPr>
          <a:lstStyle/>
          <a:p>
            <a:pPr algn="l"/>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sz="1400" b="0" i="0" dirty="0">
                <a:solidFill>
                  <a:srgbClr val="262626"/>
                </a:solidFill>
                <a:effectLst/>
                <a:highlight>
                  <a:srgbClr val="FFFFFF"/>
                </a:highlight>
                <a:latin typeface="Open Sans" panose="020B0606030504020204" pitchFamily="34" charset="0"/>
              </a:rPr>
              <a:t>The Cheesy Jag Hero WOD is a tribute designed to honor the memory of Sr Airman Daniel Ray Sanchez, an extraordinary individual known for his athleticism, resilience, and infectious spirit.</a:t>
            </a:r>
          </a:p>
          <a:p>
            <a:pPr algn="l"/>
            <a:r>
              <a:rPr lang="en-US" sz="1400" b="0" i="0" dirty="0">
                <a:solidFill>
                  <a:srgbClr val="262626"/>
                </a:solidFill>
                <a:effectLst/>
                <a:highlight>
                  <a:srgbClr val="FFFFFF"/>
                </a:highlight>
                <a:latin typeface="Open Sans" panose="020B0606030504020204" pitchFamily="34" charset="0"/>
              </a:rPr>
              <a:t>Daniel was killed in action in Afghanistan on September 16, 2020 during operation “enduring freedom.” A special forces combat controller and was on a mission in the </a:t>
            </a:r>
            <a:r>
              <a:rPr lang="en-US" sz="1400" b="0" i="0" dirty="0" err="1">
                <a:solidFill>
                  <a:srgbClr val="262626"/>
                </a:solidFill>
                <a:effectLst/>
                <a:highlight>
                  <a:srgbClr val="FFFFFF"/>
                </a:highlight>
                <a:latin typeface="Open Sans" panose="020B0606030504020204" pitchFamily="34" charset="0"/>
              </a:rPr>
              <a:t>Kajran</a:t>
            </a:r>
            <a:r>
              <a:rPr lang="en-US" sz="1400" b="0" i="0" dirty="0">
                <a:solidFill>
                  <a:srgbClr val="262626"/>
                </a:solidFill>
                <a:effectLst/>
                <a:highlight>
                  <a:srgbClr val="FFFFFF"/>
                </a:highlight>
                <a:latin typeface="Open Sans" panose="020B0606030504020204" pitchFamily="34" charset="0"/>
              </a:rPr>
              <a:t> District, Daniel and his team came under fire from an insurgent that was in the Afghan National Army Partner Force.</a:t>
            </a:r>
          </a:p>
          <a:p>
            <a:pPr algn="l"/>
            <a:r>
              <a:rPr lang="en-US" sz="1400" b="0" i="0" dirty="0">
                <a:solidFill>
                  <a:srgbClr val="262626"/>
                </a:solidFill>
                <a:effectLst/>
                <a:highlight>
                  <a:srgbClr val="FFFFFF"/>
                </a:highlight>
                <a:latin typeface="Open Sans" panose="020B0606030504020204" pitchFamily="34" charset="0"/>
              </a:rPr>
              <a:t>Daniel, admired for his prowess in running, cardio, and bodyweight movements, left a lasting impact on those who knew </a:t>
            </a:r>
            <a:r>
              <a:rPr lang="en-US" sz="1400" b="0" i="0" dirty="0" err="1">
                <a:solidFill>
                  <a:srgbClr val="262626"/>
                </a:solidFill>
                <a:effectLst/>
                <a:highlight>
                  <a:srgbClr val="FFFFFF"/>
                </a:highlight>
                <a:latin typeface="Open Sans" panose="020B0606030504020204" pitchFamily="34" charset="0"/>
              </a:rPr>
              <a:t>himThe</a:t>
            </a:r>
            <a:r>
              <a:rPr lang="en-US" sz="1400" b="0" i="0" dirty="0">
                <a:solidFill>
                  <a:srgbClr val="262626"/>
                </a:solidFill>
                <a:effectLst/>
                <a:highlight>
                  <a:srgbClr val="FFFFFF"/>
                </a:highlight>
                <a:latin typeface="Open Sans" panose="020B0606030504020204" pitchFamily="34" charset="0"/>
              </a:rPr>
              <a:t> Cheesy Jag Hero WOD represents his athletic prowess and the attributes that made him truly exceptional.</a:t>
            </a:r>
          </a:p>
          <a:p>
            <a:pPr algn="l"/>
            <a:r>
              <a:rPr lang="en-US" sz="1400" b="0" i="0" dirty="0">
                <a:solidFill>
                  <a:srgbClr val="262626"/>
                </a:solidFill>
                <a:effectLst/>
                <a:highlight>
                  <a:srgbClr val="FFFFFF"/>
                </a:highlight>
                <a:latin typeface="Open Sans" panose="020B0606030504020204" pitchFamily="34" charset="0"/>
              </a:rPr>
              <a:t>The workout itself consists of a 1-mile run and 5 rounds of 9 burpees, 16 air squats, and 10 push-ups. The rep scheme holds special significance as it symbolizes the date of Daniel’s passing. Each round completed pays tribute to his memory and embodies his call sign, “Jag 05.”</a:t>
            </a:r>
          </a:p>
          <a:p>
            <a:pPr algn="l"/>
            <a:br>
              <a:rPr lang="en-US" b="0" i="0" u="none" strike="noStrike" dirty="0">
                <a:solidFill>
                  <a:srgbClr val="262626"/>
                </a:solidFill>
                <a:effectLst/>
                <a:latin typeface="Open Sans" panose="020B0606030504020204" pitchFamily="34" charset="0"/>
              </a:rPr>
            </a:br>
            <a:r>
              <a:rPr lang="en-US" sz="1400" b="1" i="0" dirty="0">
                <a:solidFill>
                  <a:srgbClr val="262626"/>
                </a:solidFill>
                <a:effectLst/>
                <a:highlight>
                  <a:srgbClr val="FFFFFF"/>
                </a:highlight>
                <a:latin typeface="Open Sans" panose="020B0606030504020204" pitchFamily="34" charset="0"/>
              </a:rPr>
              <a:t>AMRAP in 23 minutes:</a:t>
            </a:r>
          </a:p>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1 mile Run</a:t>
            </a:r>
          </a:p>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Then, 5 cycles of:</a:t>
            </a:r>
          </a:p>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9 Burpees</a:t>
            </a:r>
          </a:p>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16 Air Squats</a:t>
            </a:r>
          </a:p>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10 Push-Ups</a:t>
            </a:r>
          </a:p>
          <a:p>
            <a:pPr algn="l"/>
            <a:r>
              <a:rPr lang="en-US" sz="1400" i="0" dirty="0">
                <a:solidFill>
                  <a:srgbClr val="262626"/>
                </a:solidFill>
                <a:effectLst/>
                <a:highlight>
                  <a:srgbClr val="FFFFFF"/>
                </a:highlight>
                <a:latin typeface="Open Sans" panose="020B0606030504020204" pitchFamily="34" charset="0"/>
              </a:rPr>
              <a:t>Wear a Weight Vest (20/14 </a:t>
            </a:r>
            <a:r>
              <a:rPr lang="en-US" sz="1400" i="0" dirty="0" err="1">
                <a:solidFill>
                  <a:srgbClr val="262626"/>
                </a:solidFill>
                <a:effectLst/>
                <a:highlight>
                  <a:srgbClr val="FFFFFF"/>
                </a:highlight>
                <a:latin typeface="Open Sans" panose="020B0606030504020204" pitchFamily="34" charset="0"/>
              </a:rPr>
              <a:t>lb</a:t>
            </a:r>
            <a:r>
              <a:rPr lang="en-US" sz="1400" i="0" dirty="0">
                <a:solidFill>
                  <a:srgbClr val="262626"/>
                </a:solidFill>
                <a:effectLst/>
                <a:highlight>
                  <a:srgbClr val="FFFFFF"/>
                </a:highlight>
                <a:latin typeface="Open Sans" panose="020B0606030504020204" pitchFamily="34" charset="0"/>
              </a:rPr>
              <a:t>)</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#20:  Cheesy Jag</a:t>
            </a:r>
          </a:p>
          <a:p>
            <a:r>
              <a:rPr lang="en-US" dirty="0"/>
              <a:t>Saturday 0430</a:t>
            </a:r>
          </a:p>
        </p:txBody>
      </p:sp>
      <p:sp>
        <p:nvSpPr>
          <p:cNvPr id="8" name="TextBox 7">
            <a:extLst>
              <a:ext uri="{FF2B5EF4-FFF2-40B4-BE49-F238E27FC236}">
                <a16:creationId xmlns:a16="http://schemas.microsoft.com/office/drawing/2014/main" id="{1987EFA9-E8E9-3BD9-4F8D-58D5BF0D330C}"/>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9" name="Picture 8" descr="A person in military uniform&#10;&#10;Description automatically generated">
            <a:extLst>
              <a:ext uri="{FF2B5EF4-FFF2-40B4-BE49-F238E27FC236}">
                <a16:creationId xmlns:a16="http://schemas.microsoft.com/office/drawing/2014/main" id="{0E7D3E76-BA75-37B2-F38C-38F86E09C474}"/>
              </a:ext>
            </a:extLst>
          </p:cNvPr>
          <p:cNvPicPr>
            <a:picLocks noChangeAspect="1"/>
          </p:cNvPicPr>
          <p:nvPr/>
        </p:nvPicPr>
        <p:blipFill>
          <a:blip r:embed="rId4"/>
          <a:stretch>
            <a:fillRect/>
          </a:stretch>
        </p:blipFill>
        <p:spPr>
          <a:xfrm>
            <a:off x="282245" y="1304158"/>
            <a:ext cx="2976680" cy="4167352"/>
          </a:xfrm>
          <a:prstGeom prst="rect">
            <a:avLst/>
          </a:prstGeom>
        </p:spPr>
      </p:pic>
      <p:pic>
        <p:nvPicPr>
          <p:cNvPr id="3" name="Picture 2" descr="A soldier holding an object&#10;&#10;Description automatically generated">
            <a:extLst>
              <a:ext uri="{FF2B5EF4-FFF2-40B4-BE49-F238E27FC236}">
                <a16:creationId xmlns:a16="http://schemas.microsoft.com/office/drawing/2014/main" id="{BCF99011-C04C-2933-80A5-9AD720E8C2C6}"/>
              </a:ext>
            </a:extLst>
          </p:cNvPr>
          <p:cNvPicPr>
            <a:picLocks noChangeAspect="1"/>
          </p:cNvPicPr>
          <p:nvPr/>
        </p:nvPicPr>
        <p:blipFill>
          <a:blip r:embed="rId5"/>
          <a:stretch>
            <a:fillRect/>
          </a:stretch>
        </p:blipFill>
        <p:spPr>
          <a:xfrm>
            <a:off x="2059552" y="3697386"/>
            <a:ext cx="2004191" cy="2730347"/>
          </a:xfrm>
          <a:prstGeom prst="rect">
            <a:avLst/>
          </a:prstGeom>
        </p:spPr>
      </p:pic>
    </p:spTree>
    <p:extLst>
      <p:ext uri="{BB962C8B-B14F-4D97-AF65-F5344CB8AC3E}">
        <p14:creationId xmlns:p14="http://schemas.microsoft.com/office/powerpoint/2010/main" val="1933862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183117" y="1304158"/>
            <a:ext cx="7504386" cy="5570756"/>
          </a:xfrm>
          <a:prstGeom prst="rect">
            <a:avLst/>
          </a:prstGeom>
          <a:noFill/>
        </p:spPr>
        <p:txBody>
          <a:bodyPr wrap="square">
            <a:spAutoFit/>
          </a:bodyPr>
          <a:lstStyle/>
          <a:p>
            <a:pPr algn="l"/>
            <a:r>
              <a:rPr lang="en-US" sz="1600" b="1" i="0" dirty="0">
                <a:solidFill>
                  <a:srgbClr val="262626"/>
                </a:solidFill>
                <a:effectLst/>
                <a:highlight>
                  <a:srgbClr val="FFFFFF"/>
                </a:highlight>
                <a:latin typeface="Open Sans" panose="020B0606030504020204" pitchFamily="34" charset="0"/>
              </a:rPr>
              <a:t>Background: </a:t>
            </a:r>
            <a:r>
              <a:rPr lang="en-US" sz="1600" b="0" i="0" dirty="0">
                <a:solidFill>
                  <a:srgbClr val="262626"/>
                </a:solidFill>
                <a:effectLst/>
                <a:highlight>
                  <a:srgbClr val="FFFFFF"/>
                </a:highlight>
                <a:latin typeface="Open Sans" panose="020B0606030504020204" pitchFamily="34" charset="0"/>
              </a:rPr>
              <a:t>This workout is dedicated to the four crew members on board the MC-12W, tail number 09-0676 aircraft that crashed while on a combat intelligence, surveillance, and reconnaissance (ISR) mission on April 27, 2013.</a:t>
            </a:r>
          </a:p>
          <a:p>
            <a:pPr algn="l"/>
            <a:endParaRPr lang="en-US" sz="1600" b="0" i="0" dirty="0">
              <a:solidFill>
                <a:srgbClr val="262626"/>
              </a:solidFill>
              <a:effectLst/>
              <a:highlight>
                <a:srgbClr val="FFFFFF"/>
              </a:highlight>
              <a:latin typeface="Open Sans" panose="020B0606030504020204" pitchFamily="34" charset="0"/>
            </a:endParaRPr>
          </a:p>
          <a:p>
            <a:pPr algn="l"/>
            <a:r>
              <a:rPr lang="en-US" sz="1600" b="0" i="0" dirty="0">
                <a:solidFill>
                  <a:srgbClr val="262626"/>
                </a:solidFill>
                <a:effectLst/>
                <a:highlight>
                  <a:srgbClr val="FFFFFF"/>
                </a:highlight>
                <a:latin typeface="Open Sans" panose="020B0606030504020204" pitchFamily="34" charset="0"/>
              </a:rPr>
              <a:t>The crew and MA were deployed to the 361st Expeditionary Reconnaissance Squadron, 451st Air Expeditionary Wing, KAF, Afghanistan. The MA, callsign Independence 08, departed KAF at 1157L and entered orbit at 1229L. The MA encountered deteriorating weather in the orbit and was climbing from 20,000 to 23,000 feet mean sea level (MSL) at 1241L to fly above the weather when the mishap occurred</a:t>
            </a:r>
          </a:p>
          <a:p>
            <a:pPr algn="l"/>
            <a:endParaRPr lang="en-US" sz="1600" b="0" i="0" dirty="0">
              <a:solidFill>
                <a:srgbClr val="262626"/>
              </a:solidFill>
              <a:effectLst/>
              <a:highlight>
                <a:srgbClr val="FFFFFF"/>
              </a:highlight>
              <a:latin typeface="Open Sans" panose="020B0606030504020204" pitchFamily="34" charset="0"/>
            </a:endParaRPr>
          </a:p>
          <a:p>
            <a:pPr algn="l"/>
            <a:r>
              <a:rPr lang="en-US" sz="1600" b="0" i="0" dirty="0">
                <a:solidFill>
                  <a:srgbClr val="262626"/>
                </a:solidFill>
                <a:effectLst/>
                <a:highlight>
                  <a:srgbClr val="FFFFFF"/>
                </a:highlight>
                <a:latin typeface="Open Sans" panose="020B0606030504020204" pitchFamily="34" charset="0"/>
              </a:rPr>
              <a:t>Killed during the mission were Captains Capt. Brandon L. Cyr, of Woodbridge, Va. and Reid K. </a:t>
            </a:r>
            <a:r>
              <a:rPr lang="en-US" sz="1600" b="0" i="0" dirty="0" err="1">
                <a:solidFill>
                  <a:srgbClr val="262626"/>
                </a:solidFill>
                <a:effectLst/>
                <a:highlight>
                  <a:srgbClr val="FFFFFF"/>
                </a:highlight>
                <a:latin typeface="Open Sans" panose="020B0606030504020204" pitchFamily="34" charset="0"/>
              </a:rPr>
              <a:t>Nishizuka</a:t>
            </a:r>
            <a:r>
              <a:rPr lang="en-US" sz="1600" b="0" i="0" dirty="0">
                <a:solidFill>
                  <a:srgbClr val="262626"/>
                </a:solidFill>
                <a:effectLst/>
                <a:highlight>
                  <a:srgbClr val="FFFFFF"/>
                </a:highlight>
                <a:latin typeface="Open Sans" panose="020B0606030504020204" pitchFamily="34" charset="0"/>
              </a:rPr>
              <a:t>, of </a:t>
            </a:r>
            <a:r>
              <a:rPr lang="en-US" sz="1600" b="0" i="0" dirty="0" err="1">
                <a:solidFill>
                  <a:srgbClr val="262626"/>
                </a:solidFill>
                <a:effectLst/>
                <a:highlight>
                  <a:srgbClr val="FFFFFF"/>
                </a:highlight>
                <a:latin typeface="Open Sans" panose="020B0606030504020204" pitchFamily="34" charset="0"/>
              </a:rPr>
              <a:t>Lailua</a:t>
            </a:r>
            <a:r>
              <a:rPr lang="en-US" sz="1600" b="0" i="0" dirty="0">
                <a:solidFill>
                  <a:srgbClr val="262626"/>
                </a:solidFill>
                <a:effectLst/>
                <a:highlight>
                  <a:srgbClr val="FFFFFF"/>
                </a:highlight>
                <a:latin typeface="Open Sans" panose="020B0606030504020204" pitchFamily="34" charset="0"/>
              </a:rPr>
              <a:t>, Hawaii; Staff Sgt. Richard A. Dickson, of Rancho Cordova, Calif.; and Staff Sgt. Daniel N. Fannin, of Morehead, Ky.</a:t>
            </a:r>
          </a:p>
          <a:p>
            <a:pPr algn="l"/>
            <a:br>
              <a:rPr lang="en-US" b="0" i="0" u="none" strike="noStrike" dirty="0">
                <a:solidFill>
                  <a:srgbClr val="262626"/>
                </a:solidFill>
                <a:effectLst/>
                <a:latin typeface="Open Sans" panose="020B0606030504020204" pitchFamily="34" charset="0"/>
              </a:rPr>
            </a:br>
            <a:r>
              <a:rPr lang="en-US" sz="1600" b="1" i="0" dirty="0">
                <a:solidFill>
                  <a:srgbClr val="262626"/>
                </a:solidFill>
                <a:effectLst/>
                <a:highlight>
                  <a:srgbClr val="FFFFFF"/>
                </a:highlight>
                <a:latin typeface="Open Sans" panose="020B0606030504020204" pitchFamily="34" charset="0"/>
              </a:rPr>
              <a:t>Buy-In: 2,013 meter Air Bike, then:</a:t>
            </a:r>
          </a:p>
          <a:p>
            <a:pPr algn="l"/>
            <a:br>
              <a:rPr lang="en-US" sz="1600" b="1" i="0" dirty="0">
                <a:solidFill>
                  <a:srgbClr val="262626"/>
                </a:solidFill>
                <a:effectLst/>
                <a:highlight>
                  <a:srgbClr val="FFFFFF"/>
                </a:highlight>
                <a:latin typeface="Open Sans" panose="020B0606030504020204" pitchFamily="34" charset="0"/>
              </a:rPr>
            </a:br>
            <a:r>
              <a:rPr lang="en-US" sz="1600" b="1" i="0" dirty="0">
                <a:solidFill>
                  <a:srgbClr val="262626"/>
                </a:solidFill>
                <a:effectLst/>
                <a:highlight>
                  <a:srgbClr val="FFFFFF"/>
                </a:highlight>
                <a:latin typeface="Open Sans" panose="020B0606030504020204" pitchFamily="34" charset="0"/>
              </a:rPr>
              <a:t>AMRAP in 30 minutes</a:t>
            </a:r>
          </a:p>
          <a:p>
            <a:pPr algn="l">
              <a:buFont typeface="Arial" panose="020B0604020202020204" pitchFamily="34" charset="0"/>
              <a:buChar char="•"/>
            </a:pPr>
            <a:r>
              <a:rPr lang="en-US" sz="1600" b="1" i="0" dirty="0">
                <a:solidFill>
                  <a:srgbClr val="262626"/>
                </a:solidFill>
                <a:effectLst/>
                <a:highlight>
                  <a:srgbClr val="FFFFFF"/>
                </a:highlight>
                <a:latin typeface="Open Sans" panose="020B0606030504020204" pitchFamily="34" charset="0"/>
              </a:rPr>
              <a:t>4 Toes-to-Bars</a:t>
            </a:r>
          </a:p>
          <a:p>
            <a:pPr algn="l">
              <a:buFont typeface="Arial" panose="020B0604020202020204" pitchFamily="34" charset="0"/>
              <a:buChar char="•"/>
            </a:pPr>
            <a:r>
              <a:rPr lang="en-US" sz="1600" b="1" i="0" dirty="0">
                <a:solidFill>
                  <a:srgbClr val="262626"/>
                </a:solidFill>
                <a:effectLst/>
                <a:highlight>
                  <a:srgbClr val="FFFFFF"/>
                </a:highlight>
                <a:latin typeface="Open Sans" panose="020B0606030504020204" pitchFamily="34" charset="0"/>
              </a:rPr>
              <a:t>4 Burpees</a:t>
            </a:r>
          </a:p>
          <a:p>
            <a:pPr algn="l">
              <a:buFont typeface="Arial" panose="020B0604020202020204" pitchFamily="34" charset="0"/>
              <a:buChar char="•"/>
            </a:pPr>
            <a:r>
              <a:rPr lang="en-US" sz="1600" b="1" i="0" dirty="0">
                <a:solidFill>
                  <a:srgbClr val="262626"/>
                </a:solidFill>
                <a:effectLst/>
                <a:highlight>
                  <a:srgbClr val="FFFFFF"/>
                </a:highlight>
                <a:latin typeface="Open Sans" panose="020B0606030504020204" pitchFamily="34" charset="0"/>
              </a:rPr>
              <a:t>27 Wall Ball Shots (20/14 </a:t>
            </a:r>
            <a:r>
              <a:rPr lang="en-US" sz="1600" b="1" i="0" dirty="0" err="1">
                <a:solidFill>
                  <a:srgbClr val="262626"/>
                </a:solidFill>
                <a:effectLst/>
                <a:highlight>
                  <a:srgbClr val="FFFFFF"/>
                </a:highlight>
                <a:latin typeface="Open Sans" panose="020B0606030504020204" pitchFamily="34" charset="0"/>
              </a:rPr>
              <a:t>lb</a:t>
            </a:r>
            <a:r>
              <a:rPr lang="en-US" sz="1600" b="1" i="0" dirty="0">
                <a:solidFill>
                  <a:srgbClr val="262626"/>
                </a:solidFill>
                <a:effectLst/>
                <a:highlight>
                  <a:srgbClr val="FFFFFF"/>
                </a:highlight>
                <a:latin typeface="Open Sans" panose="020B0606030504020204" pitchFamily="34" charset="0"/>
              </a:rPr>
              <a:t>)</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#21:  INDY 08</a:t>
            </a:r>
          </a:p>
          <a:p>
            <a:r>
              <a:rPr lang="en-US" dirty="0"/>
              <a:t>Saturday 0530</a:t>
            </a:r>
          </a:p>
        </p:txBody>
      </p:sp>
      <p:sp>
        <p:nvSpPr>
          <p:cNvPr id="8" name="TextBox 7">
            <a:extLst>
              <a:ext uri="{FF2B5EF4-FFF2-40B4-BE49-F238E27FC236}">
                <a16:creationId xmlns:a16="http://schemas.microsoft.com/office/drawing/2014/main" id="{74DF60A7-8A01-885C-4490-F34A9161E820}"/>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2"/>
              </a:rPr>
              <a:t>https://www.24heroes.com</a:t>
            </a:r>
            <a:r>
              <a:rPr lang="en-US" sz="1400" dirty="0"/>
              <a:t> </a:t>
            </a:r>
          </a:p>
        </p:txBody>
      </p:sp>
      <p:pic>
        <p:nvPicPr>
          <p:cNvPr id="4" name="Picture 3" descr="A collage of men in uniform&#10;&#10;Description automatically generated">
            <a:extLst>
              <a:ext uri="{FF2B5EF4-FFF2-40B4-BE49-F238E27FC236}">
                <a16:creationId xmlns:a16="http://schemas.microsoft.com/office/drawing/2014/main" id="{D24674B8-D848-4763-1454-07EF53FB760B}"/>
              </a:ext>
            </a:extLst>
          </p:cNvPr>
          <p:cNvPicPr>
            <a:picLocks noChangeAspect="1"/>
          </p:cNvPicPr>
          <p:nvPr/>
        </p:nvPicPr>
        <p:blipFill>
          <a:blip r:embed="rId3"/>
          <a:stretch>
            <a:fillRect/>
          </a:stretch>
        </p:blipFill>
        <p:spPr>
          <a:xfrm>
            <a:off x="262758" y="1346198"/>
            <a:ext cx="3810000" cy="3810000"/>
          </a:xfrm>
          <a:prstGeom prst="rect">
            <a:avLst/>
          </a:prstGeom>
        </p:spPr>
      </p:pic>
    </p:spTree>
    <p:extLst>
      <p:ext uri="{BB962C8B-B14F-4D97-AF65-F5344CB8AC3E}">
        <p14:creationId xmlns:p14="http://schemas.microsoft.com/office/powerpoint/2010/main" val="17545510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868561" y="1304158"/>
            <a:ext cx="7046285" cy="4801314"/>
          </a:xfrm>
          <a:prstGeom prst="rect">
            <a:avLst/>
          </a:prstGeom>
          <a:noFill/>
        </p:spPr>
        <p:txBody>
          <a:bodyPr wrap="square">
            <a:spAutoFit/>
          </a:bodyPr>
          <a:lstStyle/>
          <a:p>
            <a:pPr algn="l"/>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b="0" i="0" dirty="0">
                <a:solidFill>
                  <a:srgbClr val="262626"/>
                </a:solidFill>
                <a:effectLst/>
                <a:latin typeface="Open Sans" panose="020B0606030504020204" pitchFamily="34" charset="0"/>
              </a:rPr>
              <a:t> The “</a:t>
            </a:r>
            <a:r>
              <a:rPr lang="en-US" b="0" i="0" dirty="0" err="1">
                <a:solidFill>
                  <a:srgbClr val="262626"/>
                </a:solidFill>
                <a:effectLst/>
                <a:latin typeface="Open Sans" panose="020B0606030504020204" pitchFamily="34" charset="0"/>
              </a:rPr>
              <a:t>Kalsu</a:t>
            </a:r>
            <a:r>
              <a:rPr lang="en-US" b="0" i="0" dirty="0">
                <a:solidFill>
                  <a:srgbClr val="262626"/>
                </a:solidFill>
                <a:effectLst/>
                <a:latin typeface="Open Sans" panose="020B0606030504020204" pitchFamily="34" charset="0"/>
              </a:rPr>
              <a:t>” Hero WOD honors 1st Lt. James Robert </a:t>
            </a:r>
            <a:r>
              <a:rPr lang="en-US" b="0" i="0" dirty="0" err="1">
                <a:solidFill>
                  <a:srgbClr val="262626"/>
                </a:solidFill>
                <a:effectLst/>
                <a:latin typeface="Open Sans" panose="020B0606030504020204" pitchFamily="34" charset="0"/>
              </a:rPr>
              <a:t>Kalsu</a:t>
            </a:r>
            <a:r>
              <a:rPr lang="en-US" b="0" i="0" dirty="0">
                <a:solidFill>
                  <a:srgbClr val="262626"/>
                </a:solidFill>
                <a:effectLst/>
                <a:latin typeface="Open Sans" panose="020B0606030504020204" pitchFamily="34" charset="0"/>
              </a:rPr>
              <a:t>, 11th Artillery Regiment, 101st Airborne Division, U.S. Army, who was killed in action on July 21, 1970 in the A </a:t>
            </a:r>
            <a:r>
              <a:rPr lang="en-US" b="0" i="0" dirty="0" err="1">
                <a:solidFill>
                  <a:srgbClr val="262626"/>
                </a:solidFill>
                <a:effectLst/>
                <a:latin typeface="Open Sans" panose="020B0606030504020204" pitchFamily="34" charset="0"/>
              </a:rPr>
              <a:t>Shau</a:t>
            </a:r>
            <a:r>
              <a:rPr lang="en-US" b="0" i="0" dirty="0">
                <a:solidFill>
                  <a:srgbClr val="262626"/>
                </a:solidFill>
                <a:effectLst/>
                <a:latin typeface="Open Sans" panose="020B0606030504020204" pitchFamily="34" charset="0"/>
              </a:rPr>
              <a:t> Valley, Vietnam. </a:t>
            </a:r>
            <a:r>
              <a:rPr lang="en-US" b="1" i="0" u="sng" dirty="0">
                <a:solidFill>
                  <a:srgbClr val="262626"/>
                </a:solidFill>
                <a:effectLst/>
                <a:latin typeface="Open Sans" panose="020B0606030504020204" pitchFamily="34" charset="0"/>
              </a:rPr>
              <a:t>On lists of the hardest CrossFit workouts, “</a:t>
            </a:r>
            <a:r>
              <a:rPr lang="en-US" b="1" i="0" u="sng" dirty="0" err="1">
                <a:solidFill>
                  <a:srgbClr val="262626"/>
                </a:solidFill>
                <a:effectLst/>
                <a:latin typeface="Open Sans" panose="020B0606030504020204" pitchFamily="34" charset="0"/>
              </a:rPr>
              <a:t>Kalsu</a:t>
            </a:r>
            <a:r>
              <a:rPr lang="en-US" b="1" i="0" u="sng" dirty="0">
                <a:solidFill>
                  <a:srgbClr val="262626"/>
                </a:solidFill>
                <a:effectLst/>
                <a:latin typeface="Open Sans" panose="020B0606030504020204" pitchFamily="34" charset="0"/>
              </a:rPr>
              <a:t>,” is a frequent contender</a:t>
            </a:r>
            <a:r>
              <a:rPr lang="en-US" b="0" i="0" dirty="0">
                <a:solidFill>
                  <a:srgbClr val="262626"/>
                </a:solidFill>
                <a:effectLst/>
                <a:latin typeface="Open Sans" panose="020B0606030504020204" pitchFamily="34" charset="0"/>
              </a:rPr>
              <a:t>.</a:t>
            </a:r>
          </a:p>
          <a:p>
            <a:pPr algn="l"/>
            <a:endParaRPr lang="en-US" b="0" i="0" dirty="0">
              <a:solidFill>
                <a:srgbClr val="262626"/>
              </a:solidFill>
              <a:effectLst/>
              <a:latin typeface="Open Sans" panose="020B0606030504020204" pitchFamily="34" charset="0"/>
            </a:endParaRPr>
          </a:p>
          <a:p>
            <a:pPr algn="l"/>
            <a:r>
              <a:rPr lang="en-US" b="0" i="0" dirty="0">
                <a:solidFill>
                  <a:srgbClr val="262626"/>
                </a:solidFill>
                <a:effectLst/>
                <a:latin typeface="Open Sans" panose="020B0606030504020204" pitchFamily="34" charset="0"/>
              </a:rPr>
              <a:t>1st Lt. </a:t>
            </a:r>
            <a:r>
              <a:rPr lang="en-US" b="0" i="0" dirty="0" err="1">
                <a:solidFill>
                  <a:srgbClr val="262626"/>
                </a:solidFill>
                <a:effectLst/>
                <a:latin typeface="Open Sans" panose="020B0606030504020204" pitchFamily="34" charset="0"/>
              </a:rPr>
              <a:t>Kalsu</a:t>
            </a:r>
            <a:r>
              <a:rPr lang="en-US" b="0" i="0" dirty="0">
                <a:solidFill>
                  <a:srgbClr val="262626"/>
                </a:solidFill>
                <a:effectLst/>
                <a:latin typeface="Open Sans" panose="020B0606030504020204" pitchFamily="34" charset="0"/>
              </a:rPr>
              <a:t> was an All-American Offensive Tackle who played a single season with the Buffalo Bills (US National Football League) before leaving professional football to serve in Vietnam. 1st Lt. </a:t>
            </a:r>
            <a:r>
              <a:rPr lang="en-US" b="0" i="0" dirty="0" err="1">
                <a:solidFill>
                  <a:srgbClr val="262626"/>
                </a:solidFill>
                <a:effectLst/>
                <a:latin typeface="Open Sans" panose="020B0606030504020204" pitchFamily="34" charset="0"/>
              </a:rPr>
              <a:t>Kalsu</a:t>
            </a:r>
            <a:r>
              <a:rPr lang="en-US" b="0" i="0" dirty="0">
                <a:solidFill>
                  <a:srgbClr val="262626"/>
                </a:solidFill>
                <a:effectLst/>
                <a:latin typeface="Open Sans" panose="020B0606030504020204" pitchFamily="34" charset="0"/>
              </a:rPr>
              <a:t> was </a:t>
            </a:r>
            <a:r>
              <a:rPr lang="en-US" b="0" i="0" u="none" strike="noStrike" dirty="0">
                <a:solidFill>
                  <a:srgbClr val="2D60C5"/>
                </a:solidFill>
                <a:effectLst/>
                <a:latin typeface="Open Sans" panose="020B0606030504020204" pitchFamily="34" charset="0"/>
                <a:hlinkClick r:id="rId3"/>
              </a:rPr>
              <a:t>offered</a:t>
            </a:r>
            <a:r>
              <a:rPr lang="en-US" b="0" i="0" dirty="0">
                <a:solidFill>
                  <a:srgbClr val="262626"/>
                </a:solidFill>
                <a:effectLst/>
                <a:latin typeface="Open Sans" panose="020B0606030504020204" pitchFamily="34" charset="0"/>
              </a:rPr>
              <a:t> a deferment as a professional football player, but opted to honor his commitment to serve in the military.</a:t>
            </a:r>
          </a:p>
          <a:p>
            <a:pPr algn="l"/>
            <a:br>
              <a:rPr lang="en-US" b="0" i="0" u="none" strike="noStrike" dirty="0">
                <a:solidFill>
                  <a:srgbClr val="262626"/>
                </a:solidFill>
                <a:effectLst/>
                <a:latin typeface="Open Sans" panose="020B0606030504020204" pitchFamily="34" charset="0"/>
              </a:rPr>
            </a:br>
            <a:r>
              <a:rPr lang="en-US" b="1" i="0" dirty="0">
                <a:solidFill>
                  <a:srgbClr val="262626"/>
                </a:solidFill>
                <a:effectLst/>
                <a:latin typeface="Open Sans" panose="020B0606030504020204" pitchFamily="34" charset="0"/>
              </a:rPr>
              <a:t>For Time:</a:t>
            </a:r>
          </a:p>
          <a:p>
            <a:pPr algn="l">
              <a:buFont typeface="Arial" panose="020B0604020202020204" pitchFamily="34" charset="0"/>
              <a:buChar char="•"/>
            </a:pPr>
            <a:r>
              <a:rPr lang="en-US" b="1" i="0" dirty="0">
                <a:solidFill>
                  <a:srgbClr val="262626"/>
                </a:solidFill>
                <a:effectLst/>
                <a:latin typeface="Open Sans" panose="020B0606030504020204" pitchFamily="34" charset="0"/>
              </a:rPr>
              <a:t>100 Thrusters (135/95 </a:t>
            </a:r>
            <a:r>
              <a:rPr lang="en-US" b="1" i="0" dirty="0" err="1">
                <a:solidFill>
                  <a:srgbClr val="262626"/>
                </a:solidFill>
                <a:effectLst/>
                <a:latin typeface="Open Sans" panose="020B0606030504020204" pitchFamily="34" charset="0"/>
              </a:rPr>
              <a:t>lb</a:t>
            </a:r>
            <a:r>
              <a:rPr lang="en-US" b="1" i="0" dirty="0">
                <a:solidFill>
                  <a:srgbClr val="262626"/>
                </a:solidFill>
                <a:effectLst/>
                <a:latin typeface="Open Sans" panose="020B0606030504020204" pitchFamily="34" charset="0"/>
              </a:rPr>
              <a:t>)</a:t>
            </a:r>
          </a:p>
          <a:p>
            <a:pPr algn="l"/>
            <a:r>
              <a:rPr lang="en-US" b="1" i="0" dirty="0">
                <a:solidFill>
                  <a:srgbClr val="262626"/>
                </a:solidFill>
                <a:effectLst/>
                <a:latin typeface="Open Sans" panose="020B0606030504020204" pitchFamily="34" charset="0"/>
              </a:rPr>
              <a:t>5 Burpees to start and at the top of every minute</a:t>
            </a:r>
            <a:br>
              <a:rPr lang="en-US" b="1" i="0" dirty="0">
                <a:solidFill>
                  <a:srgbClr val="262626"/>
                </a:solidFill>
                <a:effectLst/>
                <a:latin typeface="Open Sans" panose="020B0606030504020204" pitchFamily="34" charset="0"/>
              </a:rPr>
            </a:br>
            <a:r>
              <a:rPr lang="en-US" u="sng" dirty="0">
                <a:solidFill>
                  <a:srgbClr val="262626"/>
                </a:solidFill>
                <a:latin typeface="Open Sans" panose="020B0606030504020204" pitchFamily="34" charset="0"/>
              </a:rPr>
              <a:t>Note: </a:t>
            </a:r>
            <a:r>
              <a:rPr lang="en-US" i="0" u="sng" dirty="0">
                <a:solidFill>
                  <a:srgbClr val="262626"/>
                </a:solidFill>
                <a:effectLst/>
                <a:latin typeface="Open Sans" panose="020B0606030504020204" pitchFamily="34" charset="0"/>
              </a:rPr>
              <a:t>Partner up or suffer all day &amp; night!</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#16:  KALSU</a:t>
            </a:r>
          </a:p>
          <a:p>
            <a:r>
              <a:rPr lang="en-US" dirty="0"/>
              <a:t>Saturday 0030</a:t>
            </a:r>
          </a:p>
        </p:txBody>
      </p:sp>
      <p:sp>
        <p:nvSpPr>
          <p:cNvPr id="8" name="TextBox 7">
            <a:extLst>
              <a:ext uri="{FF2B5EF4-FFF2-40B4-BE49-F238E27FC236}">
                <a16:creationId xmlns:a16="http://schemas.microsoft.com/office/drawing/2014/main" id="{9E6DC498-A3CA-7477-8418-FD576C36BBFC}"/>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4"/>
              </a:rPr>
              <a:t>https://www.24heroes.com</a:t>
            </a:r>
            <a:r>
              <a:rPr lang="en-US" sz="1400" dirty="0"/>
              <a:t> </a:t>
            </a:r>
          </a:p>
        </p:txBody>
      </p:sp>
      <p:pic>
        <p:nvPicPr>
          <p:cNvPr id="4" name="Picture 3" descr="A picture containing text, person, outdoor, standing&#10;&#10;Description automatically generated">
            <a:extLst>
              <a:ext uri="{FF2B5EF4-FFF2-40B4-BE49-F238E27FC236}">
                <a16:creationId xmlns:a16="http://schemas.microsoft.com/office/drawing/2014/main" id="{30DC57CF-9011-FB5B-E82E-83F5D9D7B2CE}"/>
              </a:ext>
            </a:extLst>
          </p:cNvPr>
          <p:cNvPicPr>
            <a:picLocks noChangeAspect="1"/>
          </p:cNvPicPr>
          <p:nvPr/>
        </p:nvPicPr>
        <p:blipFill>
          <a:blip r:embed="rId5"/>
          <a:stretch>
            <a:fillRect/>
          </a:stretch>
        </p:blipFill>
        <p:spPr>
          <a:xfrm>
            <a:off x="277153" y="1304158"/>
            <a:ext cx="3117687" cy="4084306"/>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547758D9-7464-D729-58CE-57092E1F53C6}"/>
              </a:ext>
            </a:extLst>
          </p:cNvPr>
          <p:cNvPicPr>
            <a:picLocks noChangeAspect="1"/>
          </p:cNvPicPr>
          <p:nvPr/>
        </p:nvPicPr>
        <p:blipFill>
          <a:blip r:embed="rId6"/>
          <a:stretch>
            <a:fillRect/>
          </a:stretch>
        </p:blipFill>
        <p:spPr>
          <a:xfrm>
            <a:off x="1993901" y="3429000"/>
            <a:ext cx="2412834" cy="3032892"/>
          </a:xfrm>
          <a:prstGeom prst="rect">
            <a:avLst/>
          </a:prstGeom>
        </p:spPr>
      </p:pic>
    </p:spTree>
    <p:extLst>
      <p:ext uri="{BB962C8B-B14F-4D97-AF65-F5344CB8AC3E}">
        <p14:creationId xmlns:p14="http://schemas.microsoft.com/office/powerpoint/2010/main" val="26725101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3668110" y="1304158"/>
            <a:ext cx="8131548" cy="5139869"/>
          </a:xfrm>
          <a:prstGeom prst="rect">
            <a:avLst/>
          </a:prstGeom>
          <a:noFill/>
        </p:spPr>
        <p:txBody>
          <a:bodyPr wrap="square">
            <a:spAutoFit/>
          </a:bodyPr>
          <a:lstStyle/>
          <a:p>
            <a:pPr fontAlgn="base"/>
            <a:r>
              <a:rPr lang="en-US" sz="1400" b="1" i="0" dirty="0">
                <a:solidFill>
                  <a:srgbClr val="262626"/>
                </a:solidFill>
                <a:effectLst/>
                <a:latin typeface="Open Sans" panose="020B0606030504020204" pitchFamily="34" charset="0"/>
              </a:rPr>
              <a:t>WORKOUT:</a:t>
            </a:r>
            <a:br>
              <a:rPr lang="en-US" sz="1400" b="1" i="0" dirty="0">
                <a:solidFill>
                  <a:srgbClr val="262626"/>
                </a:solidFill>
                <a:effectLst/>
                <a:latin typeface="Open Sans" panose="020B0606030504020204" pitchFamily="34" charset="0"/>
              </a:rPr>
            </a:br>
            <a:r>
              <a:rPr lang="en-US" dirty="0">
                <a:highlight>
                  <a:srgbClr val="FFFFFF"/>
                </a:highlight>
              </a:rPr>
              <a:t>37 MIN AMRAP, consisting of:</a:t>
            </a:r>
            <a:br>
              <a:rPr lang="en-US" dirty="0">
                <a:highlight>
                  <a:srgbClr val="FFFFFF"/>
                </a:highlight>
              </a:rPr>
            </a:br>
            <a:r>
              <a:rPr lang="en-US" dirty="0">
                <a:highlight>
                  <a:srgbClr val="FFFFFF"/>
                </a:highlight>
              </a:rPr>
              <a:t>3 Devil Press</a:t>
            </a:r>
            <a:br>
              <a:rPr lang="en-US" dirty="0">
                <a:highlight>
                  <a:srgbClr val="FFFFFF"/>
                </a:highlight>
              </a:rPr>
            </a:br>
            <a:r>
              <a:rPr lang="en-US" dirty="0">
                <a:highlight>
                  <a:srgbClr val="FFFFFF"/>
                </a:highlight>
              </a:rPr>
              <a:t>10 Wall Balls</a:t>
            </a:r>
            <a:br>
              <a:rPr lang="en-US" dirty="0">
                <a:highlight>
                  <a:srgbClr val="FFFFFF"/>
                </a:highlight>
              </a:rPr>
            </a:br>
            <a:r>
              <a:rPr lang="en-US" dirty="0">
                <a:highlight>
                  <a:srgbClr val="FFFFFF"/>
                </a:highlight>
              </a:rPr>
              <a:t>47 dubs</a:t>
            </a:r>
            <a:br>
              <a:rPr lang="en-US" dirty="0">
                <a:highlight>
                  <a:srgbClr val="FFFFFF"/>
                </a:highlight>
              </a:rPr>
            </a:br>
            <a:br>
              <a:rPr lang="en-US" sz="1600" dirty="0">
                <a:highlight>
                  <a:srgbClr val="FFFFFF"/>
                </a:highlight>
              </a:rPr>
            </a:br>
            <a:r>
              <a:rPr lang="en-US" sz="1600" dirty="0"/>
              <a:t>Alex was an ICU nurse for our Veterans who dedicated his life to caring for others.  He was a kind soul who was shot point-black while assisting a woman who had been shoved to the ground by federal ICE agents.  Renee Good was a legal observer who was driving home after dropping her child off at school when she was killed.</a:t>
            </a:r>
          </a:p>
          <a:p>
            <a:pPr fontAlgn="base"/>
            <a:r>
              <a:rPr lang="en-US" sz="1600" dirty="0">
                <a:highlight>
                  <a:srgbClr val="FFFFFF"/>
                </a:highlight>
              </a:rPr>
              <a:t> </a:t>
            </a:r>
          </a:p>
          <a:p>
            <a:pPr fontAlgn="base"/>
            <a:r>
              <a:rPr lang="en-US" sz="1600" dirty="0">
                <a:highlight>
                  <a:srgbClr val="FFFFFF"/>
                </a:highlight>
              </a:rPr>
              <a:t>Rene was killed by 3 point-blank gunshots. </a:t>
            </a:r>
            <a:br>
              <a:rPr lang="en-US" sz="1600" dirty="0">
                <a:highlight>
                  <a:srgbClr val="FFFFFF"/>
                </a:highlight>
              </a:rPr>
            </a:br>
            <a:r>
              <a:rPr lang="en-US" sz="1600" dirty="0">
                <a:highlight>
                  <a:srgbClr val="FFFFFF"/>
                </a:highlight>
              </a:rPr>
              <a:t>Alex Pretti was killed by 10 gunshots to the BACK.</a:t>
            </a:r>
          </a:p>
          <a:p>
            <a:pPr fontAlgn="base"/>
            <a:r>
              <a:rPr lang="en-US" sz="1600" dirty="0">
                <a:highlight>
                  <a:srgbClr val="FFFFFF"/>
                </a:highlight>
              </a:rPr>
              <a:t> </a:t>
            </a:r>
          </a:p>
          <a:p>
            <a:pPr fontAlgn="base"/>
            <a:r>
              <a:rPr lang="en-US" sz="1600" dirty="0">
                <a:highlight>
                  <a:srgbClr val="FFFFFF"/>
                </a:highlight>
              </a:rPr>
              <a:t>Rene Good and Alex Pretti were both 37 years old when they were slain by the Trump administration's ICE agents in Minneapolis. </a:t>
            </a:r>
            <a:br>
              <a:rPr lang="en-US" sz="1600" dirty="0">
                <a:highlight>
                  <a:srgbClr val="FFFFFF"/>
                </a:highlight>
              </a:rPr>
            </a:br>
            <a:br>
              <a:rPr lang="en-US" sz="1600" dirty="0">
                <a:highlight>
                  <a:srgbClr val="FFFFFF"/>
                </a:highlight>
              </a:rPr>
            </a:br>
            <a:r>
              <a:rPr lang="en-US" sz="1600" dirty="0">
                <a:highlight>
                  <a:srgbClr val="FFFFFF"/>
                </a:highlight>
              </a:rPr>
              <a:t>The 47 "double </a:t>
            </a:r>
            <a:r>
              <a:rPr lang="en-US" sz="1600" dirty="0" err="1">
                <a:highlight>
                  <a:srgbClr val="FFFFFF"/>
                </a:highlight>
              </a:rPr>
              <a:t>unders</a:t>
            </a:r>
            <a:r>
              <a:rPr lang="en-US" sz="1600" dirty="0">
                <a:highlight>
                  <a:srgbClr val="FFFFFF"/>
                </a:highlight>
              </a:rPr>
              <a:t>" or "dubs" per round is relevant too: this number is for the 47th President of the United States, who is ultimately responsible for the "Operation Metro Surge" ICE raid in Minneapolis</a:t>
            </a:r>
            <a:r>
              <a:rPr lang="en-US" dirty="0">
                <a:highlight>
                  <a:srgbClr val="FFFFFF"/>
                </a:highlight>
              </a:rPr>
              <a:t>.</a:t>
            </a:r>
            <a:endParaRPr lang="en-US" sz="1400"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#2:  Pretti Good</a:t>
            </a:r>
          </a:p>
          <a:p>
            <a:r>
              <a:rPr lang="en-US" dirty="0"/>
              <a:t>Friday 1030</a:t>
            </a:r>
          </a:p>
        </p:txBody>
      </p:sp>
      <p:sp>
        <p:nvSpPr>
          <p:cNvPr id="10" name="TextBox 9">
            <a:extLst>
              <a:ext uri="{FF2B5EF4-FFF2-40B4-BE49-F238E27FC236}">
                <a16:creationId xmlns:a16="http://schemas.microsoft.com/office/drawing/2014/main" id="{D72687DD-DB2C-7894-495A-BB5C51350248}"/>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3" name="Picture 2">
            <a:extLst>
              <a:ext uri="{FF2B5EF4-FFF2-40B4-BE49-F238E27FC236}">
                <a16:creationId xmlns:a16="http://schemas.microsoft.com/office/drawing/2014/main" id="{C521C5CC-6967-8FBD-9556-53ACE5C36872}"/>
              </a:ext>
            </a:extLst>
          </p:cNvPr>
          <p:cNvPicPr>
            <a:picLocks noChangeAspect="1"/>
          </p:cNvPicPr>
          <p:nvPr/>
        </p:nvPicPr>
        <p:blipFill>
          <a:blip r:embed="rId4"/>
          <a:stretch>
            <a:fillRect/>
          </a:stretch>
        </p:blipFill>
        <p:spPr>
          <a:xfrm>
            <a:off x="262758" y="1161608"/>
            <a:ext cx="3042092" cy="3042092"/>
          </a:xfrm>
          <a:prstGeom prst="rect">
            <a:avLst/>
          </a:prstGeom>
        </p:spPr>
      </p:pic>
      <p:pic>
        <p:nvPicPr>
          <p:cNvPr id="8" name="Picture 7">
            <a:extLst>
              <a:ext uri="{FF2B5EF4-FFF2-40B4-BE49-F238E27FC236}">
                <a16:creationId xmlns:a16="http://schemas.microsoft.com/office/drawing/2014/main" id="{7B85299E-E0F1-4C9A-0510-D03158E3E8D3}"/>
              </a:ext>
            </a:extLst>
          </p:cNvPr>
          <p:cNvPicPr>
            <a:picLocks noChangeAspect="1"/>
          </p:cNvPicPr>
          <p:nvPr/>
        </p:nvPicPr>
        <p:blipFill>
          <a:blip r:embed="rId5"/>
          <a:stretch>
            <a:fillRect/>
          </a:stretch>
        </p:blipFill>
        <p:spPr>
          <a:xfrm>
            <a:off x="262758" y="3693418"/>
            <a:ext cx="3042092" cy="3042092"/>
          </a:xfrm>
          <a:prstGeom prst="rect">
            <a:avLst/>
          </a:prstGeom>
        </p:spPr>
      </p:pic>
    </p:spTree>
    <p:extLst>
      <p:ext uri="{BB962C8B-B14F-4D97-AF65-F5344CB8AC3E}">
        <p14:creationId xmlns:p14="http://schemas.microsoft.com/office/powerpoint/2010/main" val="1457994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3987209" y="1304158"/>
            <a:ext cx="7623544" cy="5355312"/>
          </a:xfrm>
          <a:prstGeom prst="rect">
            <a:avLst/>
          </a:prstGeom>
          <a:noFill/>
        </p:spPr>
        <p:txBody>
          <a:bodyPr wrap="square">
            <a:spAutoFit/>
          </a:bodyPr>
          <a:lstStyle/>
          <a:p>
            <a:pPr algn="l"/>
            <a:r>
              <a:rPr lang="en-US" b="1" i="0" dirty="0">
                <a:solidFill>
                  <a:srgbClr val="262626"/>
                </a:solidFill>
                <a:effectLst/>
                <a:latin typeface="Open Sans" panose="020B0606030504020204" pitchFamily="34" charset="0"/>
              </a:rPr>
              <a:t>Background: </a:t>
            </a:r>
            <a:r>
              <a:rPr lang="en-US" b="0" i="0" dirty="0">
                <a:solidFill>
                  <a:srgbClr val="262626"/>
                </a:solidFill>
                <a:effectLst/>
                <a:latin typeface="Open Sans" panose="020B0606030504020204" pitchFamily="34" charset="0"/>
              </a:rPr>
              <a:t>This workout is dedicated to  1LT Derek Hines, who was killed in action on September 1, 2005 in </a:t>
            </a:r>
            <a:r>
              <a:rPr lang="en-US" b="0" i="0" dirty="0" err="1">
                <a:solidFill>
                  <a:srgbClr val="262626"/>
                </a:solidFill>
                <a:effectLst/>
                <a:latin typeface="Open Sans" panose="020B0606030504020204" pitchFamily="34" charset="0"/>
              </a:rPr>
              <a:t>Baylough</a:t>
            </a:r>
            <a:r>
              <a:rPr lang="en-US" b="0" i="0" dirty="0">
                <a:solidFill>
                  <a:srgbClr val="262626"/>
                </a:solidFill>
                <a:effectLst/>
                <a:latin typeface="Open Sans" panose="020B0606030504020204" pitchFamily="34" charset="0"/>
              </a:rPr>
              <a:t>, Afghanistan, when elements of Battle Company, 1st Platoon and Headquarters Platoon came under attack from enemy small arms fire while searching for the leader of a Taliban IED cell. 1LT Hines continued to return fire against the attacking enemy forces despite his fatal wounds.</a:t>
            </a:r>
          </a:p>
          <a:p>
            <a:pPr algn="l"/>
            <a:r>
              <a:rPr lang="en-US" b="0" i="0" dirty="0">
                <a:solidFill>
                  <a:srgbClr val="262626"/>
                </a:solidFill>
                <a:effectLst/>
                <a:latin typeface="Open Sans" panose="020B0606030504020204" pitchFamily="34" charset="0"/>
              </a:rPr>
              <a:t>Born on July 9, 1980, 1LT Hines is remembered by his Paratroopers as an exceptional leader with a work ethic and competitiveness that went unmatched. His competitive nature translated into a truly relentless motivation to take the fight to the enemy that would consistently distinguish him under fire throughout Battle Company’s deployment.</a:t>
            </a:r>
          </a:p>
          <a:p>
            <a:pPr algn="l"/>
            <a:br>
              <a:rPr lang="en-US" b="0" i="0" u="none" strike="noStrike" dirty="0">
                <a:solidFill>
                  <a:srgbClr val="262626"/>
                </a:solidFill>
                <a:effectLst/>
                <a:latin typeface="Open Sans" panose="020B0606030504020204" pitchFamily="34" charset="0"/>
              </a:rPr>
            </a:br>
            <a:r>
              <a:rPr lang="en-US" b="1" i="0" dirty="0">
                <a:solidFill>
                  <a:srgbClr val="262626"/>
                </a:solidFill>
                <a:effectLst/>
                <a:latin typeface="Open Sans" panose="020B0606030504020204" pitchFamily="34" charset="0"/>
              </a:rPr>
              <a:t>For Total Reps (with a Partner)</a:t>
            </a:r>
          </a:p>
          <a:p>
            <a:pPr algn="l"/>
            <a:r>
              <a:rPr lang="en-US" b="1" i="0" dirty="0">
                <a:solidFill>
                  <a:srgbClr val="262626"/>
                </a:solidFill>
                <a:effectLst/>
                <a:latin typeface="Open Sans" panose="020B0606030504020204" pitchFamily="34" charset="0"/>
              </a:rPr>
              <a:t>Buy-In with a Buddy:</a:t>
            </a:r>
          </a:p>
          <a:p>
            <a:pPr algn="l">
              <a:buFont typeface="Arial" panose="020B0604020202020204" pitchFamily="34" charset="0"/>
              <a:buChar char="•"/>
            </a:pPr>
            <a:r>
              <a:rPr lang="en-US" b="1" i="0" dirty="0">
                <a:solidFill>
                  <a:srgbClr val="262626"/>
                </a:solidFill>
                <a:effectLst/>
                <a:latin typeface="Open Sans" panose="020B0606030504020204" pitchFamily="34" charset="0"/>
              </a:rPr>
              <a:t>50 Push-Ups</a:t>
            </a:r>
          </a:p>
          <a:p>
            <a:pPr algn="l">
              <a:buFont typeface="Arial" panose="020B0604020202020204" pitchFamily="34" charset="0"/>
              <a:buChar char="•"/>
            </a:pPr>
            <a:r>
              <a:rPr lang="en-US" b="1" i="0" dirty="0">
                <a:solidFill>
                  <a:srgbClr val="262626"/>
                </a:solidFill>
                <a:effectLst/>
                <a:latin typeface="Open Sans" panose="020B0606030504020204" pitchFamily="34" charset="0"/>
              </a:rPr>
              <a:t>50 Sit-Ups</a:t>
            </a:r>
          </a:p>
          <a:p>
            <a:pPr algn="l">
              <a:buFont typeface="Arial" panose="020B0604020202020204" pitchFamily="34" charset="0"/>
              <a:buChar char="•"/>
            </a:pPr>
            <a:r>
              <a:rPr lang="en-US" b="1" i="0" dirty="0">
                <a:solidFill>
                  <a:srgbClr val="262626"/>
                </a:solidFill>
                <a:effectLst/>
                <a:latin typeface="Open Sans" panose="020B0606030504020204" pitchFamily="34" charset="0"/>
              </a:rPr>
              <a:t>50 Air Squats</a:t>
            </a:r>
            <a:br>
              <a:rPr lang="en-US" b="1" i="0" dirty="0">
                <a:solidFill>
                  <a:srgbClr val="262626"/>
                </a:solidFill>
                <a:effectLst/>
                <a:latin typeface="Open Sans" panose="020B0606030504020204" pitchFamily="34" charset="0"/>
              </a:rPr>
            </a:br>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#1:  Lt Hines</a:t>
            </a:r>
          </a:p>
          <a:p>
            <a:r>
              <a:rPr lang="en-US" dirty="0"/>
              <a:t>Friday 0930</a:t>
            </a:r>
          </a:p>
        </p:txBody>
      </p:sp>
      <p:sp>
        <p:nvSpPr>
          <p:cNvPr id="10" name="TextBox 9">
            <a:extLst>
              <a:ext uri="{FF2B5EF4-FFF2-40B4-BE49-F238E27FC236}">
                <a16:creationId xmlns:a16="http://schemas.microsoft.com/office/drawing/2014/main" id="{D72687DD-DB2C-7894-495A-BB5C51350248}"/>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3" name="Picture 2" descr="A picture containing grass, outdoor, person, military uniform&#10;&#10;Description automatically generated">
            <a:extLst>
              <a:ext uri="{FF2B5EF4-FFF2-40B4-BE49-F238E27FC236}">
                <a16:creationId xmlns:a16="http://schemas.microsoft.com/office/drawing/2014/main" id="{C2F1CE67-4D7E-D0DA-FDA0-DDFDBF8922C9}"/>
              </a:ext>
            </a:extLst>
          </p:cNvPr>
          <p:cNvPicPr>
            <a:picLocks noChangeAspect="1"/>
          </p:cNvPicPr>
          <p:nvPr/>
        </p:nvPicPr>
        <p:blipFill>
          <a:blip r:embed="rId4"/>
          <a:stretch>
            <a:fillRect/>
          </a:stretch>
        </p:blipFill>
        <p:spPr>
          <a:xfrm>
            <a:off x="330097" y="1304157"/>
            <a:ext cx="3391297" cy="4163573"/>
          </a:xfrm>
          <a:prstGeom prst="rect">
            <a:avLst/>
          </a:prstGeom>
        </p:spPr>
      </p:pic>
      <p:sp>
        <p:nvSpPr>
          <p:cNvPr id="6" name="TextBox 5">
            <a:extLst>
              <a:ext uri="{FF2B5EF4-FFF2-40B4-BE49-F238E27FC236}">
                <a16:creationId xmlns:a16="http://schemas.microsoft.com/office/drawing/2014/main" id="{214EBB3E-3578-17FB-B22F-98E3D086B2AC}"/>
              </a:ext>
            </a:extLst>
          </p:cNvPr>
          <p:cNvSpPr txBox="1"/>
          <p:nvPr/>
        </p:nvSpPr>
        <p:spPr>
          <a:xfrm>
            <a:off x="7798981" y="4896997"/>
            <a:ext cx="4115865" cy="1477328"/>
          </a:xfrm>
          <a:prstGeom prst="rect">
            <a:avLst/>
          </a:prstGeom>
          <a:noFill/>
        </p:spPr>
        <p:txBody>
          <a:bodyPr wrap="square">
            <a:spAutoFit/>
          </a:bodyPr>
          <a:lstStyle/>
          <a:p>
            <a:pPr algn="l"/>
            <a:r>
              <a:rPr lang="en-US" b="1" i="0" dirty="0">
                <a:solidFill>
                  <a:srgbClr val="262626"/>
                </a:solidFill>
                <a:effectLst/>
                <a:latin typeface="Open Sans" panose="020B0606030504020204" pitchFamily="34" charset="0"/>
              </a:rPr>
              <a:t>Then, EMOM for 25 minutes of:</a:t>
            </a:r>
          </a:p>
          <a:p>
            <a:pPr algn="l">
              <a:buFont typeface="Arial" panose="020B0604020202020204" pitchFamily="34" charset="0"/>
              <a:buChar char="•"/>
            </a:pPr>
            <a:r>
              <a:rPr lang="en-US" b="1" i="0" dirty="0">
                <a:solidFill>
                  <a:srgbClr val="262626"/>
                </a:solidFill>
                <a:effectLst/>
                <a:latin typeface="Open Sans" panose="020B0606030504020204" pitchFamily="34" charset="0"/>
              </a:rPr>
              <a:t>100 meter Shuttle Run (50 meters to touch the Rock then 50 meters back)</a:t>
            </a:r>
          </a:p>
          <a:p>
            <a:pPr algn="l">
              <a:buFont typeface="Arial" panose="020B0604020202020204" pitchFamily="34" charset="0"/>
              <a:buChar char="•"/>
            </a:pPr>
            <a:r>
              <a:rPr lang="en-US" b="1" i="0" dirty="0">
                <a:solidFill>
                  <a:srgbClr val="262626"/>
                </a:solidFill>
                <a:effectLst/>
                <a:latin typeface="Open Sans" panose="020B0606030504020204" pitchFamily="34" charset="0"/>
              </a:rPr>
              <a:t>Plank Hold (alternating)</a:t>
            </a:r>
          </a:p>
        </p:txBody>
      </p:sp>
    </p:spTree>
    <p:extLst>
      <p:ext uri="{BB962C8B-B14F-4D97-AF65-F5344CB8AC3E}">
        <p14:creationId xmlns:p14="http://schemas.microsoft.com/office/powerpoint/2010/main" val="1968092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868561" y="1304158"/>
            <a:ext cx="6419549" cy="4247317"/>
          </a:xfrm>
          <a:prstGeom prst="rect">
            <a:avLst/>
          </a:prstGeom>
          <a:noFill/>
        </p:spPr>
        <p:txBody>
          <a:bodyPr wrap="square">
            <a:spAutoFit/>
          </a:bodyPr>
          <a:lstStyle/>
          <a:p>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dirty="0"/>
              <a:t>Dedicated to Canadian Forces Private Colin Wilmot, 24, of Fredericton, NB, assigned to the Second Battalion, Princess Patricia’s Canadian Light Infantry (2 PPCLI) Battle Group, based out of Edmonton, AB, who died on July 6, 2008 from wounds suffered when an explosive device detonated near him in the </a:t>
            </a:r>
            <a:r>
              <a:rPr lang="en-US" dirty="0" err="1"/>
              <a:t>Panjwali</a:t>
            </a:r>
            <a:r>
              <a:rPr lang="en-US" dirty="0"/>
              <a:t> District of Afghanistan. </a:t>
            </a:r>
            <a:br>
              <a:rPr lang="en-US" dirty="0"/>
            </a:br>
            <a:endParaRPr lang="en-US" dirty="0"/>
          </a:p>
          <a:p>
            <a:r>
              <a:rPr lang="en-US" dirty="0"/>
              <a:t>He is survived by his </a:t>
            </a:r>
            <a:r>
              <a:rPr lang="en-US" dirty="0" err="1"/>
              <a:t>fiancee</a:t>
            </a:r>
            <a:r>
              <a:rPr lang="en-US" dirty="0"/>
              <a:t> Laura, father Eric Craig, and sister Kathleen.</a:t>
            </a:r>
          </a:p>
          <a:p>
            <a:br>
              <a:rPr lang="en-US" b="0" i="0" u="none" strike="noStrike" dirty="0">
                <a:solidFill>
                  <a:srgbClr val="262626"/>
                </a:solidFill>
                <a:effectLst/>
                <a:latin typeface="Open Sans" panose="020B0606030504020204" pitchFamily="34" charset="0"/>
              </a:rPr>
            </a:br>
            <a:r>
              <a:rPr lang="en-US" b="1" dirty="0"/>
              <a:t>6 Rounds For Time</a:t>
            </a:r>
          </a:p>
          <a:p>
            <a:r>
              <a:rPr lang="en-US" b="1" dirty="0"/>
              <a:t>50 Air Squats</a:t>
            </a:r>
          </a:p>
          <a:p>
            <a:r>
              <a:rPr lang="en-US" b="1" dirty="0"/>
              <a:t>25 Ring Dips</a:t>
            </a:r>
          </a:p>
          <a:p>
            <a:r>
              <a:rPr lang="en-US" i="1" dirty="0"/>
              <a:t>(Suitable scale: bench dips, floor dips, reverse table top holds)</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#20:  Wilmot</a:t>
            </a:r>
          </a:p>
          <a:p>
            <a:r>
              <a:rPr lang="en-US" dirty="0"/>
              <a:t>Saturday 0430</a:t>
            </a:r>
          </a:p>
        </p:txBody>
      </p:sp>
      <p:sp>
        <p:nvSpPr>
          <p:cNvPr id="8" name="TextBox 7">
            <a:extLst>
              <a:ext uri="{FF2B5EF4-FFF2-40B4-BE49-F238E27FC236}">
                <a16:creationId xmlns:a16="http://schemas.microsoft.com/office/drawing/2014/main" id="{1987EFA9-E8E9-3BD9-4F8D-58D5BF0D330C}"/>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4" name="Picture 3" descr="A person wearing a military uniform&#10;&#10;Description automatically generated with medium confidence">
            <a:extLst>
              <a:ext uri="{FF2B5EF4-FFF2-40B4-BE49-F238E27FC236}">
                <a16:creationId xmlns:a16="http://schemas.microsoft.com/office/drawing/2014/main" id="{5D862324-2074-443C-7816-1138F79CEF17}"/>
              </a:ext>
            </a:extLst>
          </p:cNvPr>
          <p:cNvPicPr>
            <a:picLocks noChangeAspect="1"/>
          </p:cNvPicPr>
          <p:nvPr/>
        </p:nvPicPr>
        <p:blipFill>
          <a:blip r:embed="rId4"/>
          <a:stretch>
            <a:fillRect/>
          </a:stretch>
        </p:blipFill>
        <p:spPr>
          <a:xfrm>
            <a:off x="395013" y="1304158"/>
            <a:ext cx="4019331" cy="5024164"/>
          </a:xfrm>
          <a:prstGeom prst="rect">
            <a:avLst/>
          </a:prstGeom>
        </p:spPr>
      </p:pic>
    </p:spTree>
    <p:extLst>
      <p:ext uri="{BB962C8B-B14F-4D97-AF65-F5344CB8AC3E}">
        <p14:creationId xmlns:p14="http://schemas.microsoft.com/office/powerpoint/2010/main" val="2069847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3392905" y="1304158"/>
            <a:ext cx="7895205" cy="4801314"/>
          </a:xfrm>
          <a:prstGeom prst="rect">
            <a:avLst/>
          </a:prstGeom>
          <a:noFill/>
        </p:spPr>
        <p:txBody>
          <a:bodyPr wrap="square">
            <a:spAutoFit/>
          </a:bodyPr>
          <a:lstStyle/>
          <a:p>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p>
          <a:p>
            <a:r>
              <a:rPr lang="en-US" b="0" i="0" dirty="0">
                <a:solidFill>
                  <a:srgbClr val="262626"/>
                </a:solidFill>
                <a:effectLst/>
                <a:latin typeface="Open Sans" panose="020B0606030504020204" pitchFamily="34" charset="0"/>
              </a:rPr>
              <a:t>Royal Marine Commando, Sergeant Barry Weston, 40, of Reading, England, serving with 42 Commando, Royal Marines was killed on August the 30th 2011, by a roadside bomb while leading a patrol near the village of </a:t>
            </a:r>
            <a:r>
              <a:rPr lang="en-US" b="0" i="0" dirty="0" err="1">
                <a:solidFill>
                  <a:srgbClr val="262626"/>
                </a:solidFill>
                <a:effectLst/>
                <a:latin typeface="Open Sans" panose="020B0606030504020204" pitchFamily="34" charset="0"/>
              </a:rPr>
              <a:t>Sukmanda</a:t>
            </a:r>
            <a:r>
              <a:rPr lang="en-US" b="0" i="0" dirty="0">
                <a:solidFill>
                  <a:srgbClr val="262626"/>
                </a:solidFill>
                <a:effectLst/>
                <a:latin typeface="Open Sans" panose="020B0606030504020204" pitchFamily="34" charset="0"/>
              </a:rPr>
              <a:t> in Afghanistan. Barry Weston is survived by his wife Joanne and their three daughters, Jasmine, Poppy and Rose. </a:t>
            </a:r>
          </a:p>
          <a:p>
            <a:endParaRPr lang="en-US" dirty="0">
              <a:solidFill>
                <a:srgbClr val="262626"/>
              </a:solidFill>
              <a:latin typeface="Open Sans" panose="020B0606030504020204" pitchFamily="34" charset="0"/>
            </a:endParaRPr>
          </a:p>
          <a:p>
            <a:r>
              <a:rPr lang="en-US" b="0" i="0" dirty="0">
                <a:solidFill>
                  <a:srgbClr val="262626"/>
                </a:solidFill>
                <a:effectLst/>
                <a:latin typeface="Open Sans" panose="020B0606030504020204" pitchFamily="34" charset="0"/>
              </a:rPr>
              <a:t>“Baz” was said to have two great passions in life, the Royal Marines and his family. A loving husband and devoted father. He was a man that represented the highest standards and led his men in an exemplary fashion.</a:t>
            </a:r>
          </a:p>
          <a:p>
            <a:pPr algn="l"/>
            <a:br>
              <a:rPr lang="en-US" b="0" i="0" u="none" strike="noStrike" dirty="0">
                <a:solidFill>
                  <a:srgbClr val="262626"/>
                </a:solidFill>
                <a:effectLst/>
                <a:latin typeface="Open Sans" panose="020B0606030504020204" pitchFamily="34" charset="0"/>
              </a:rPr>
            </a:br>
            <a:r>
              <a:rPr lang="en-US" b="1" i="0" dirty="0">
                <a:solidFill>
                  <a:srgbClr val="262626"/>
                </a:solidFill>
                <a:effectLst/>
                <a:latin typeface="Open Sans" panose="020B0606030504020204" pitchFamily="34" charset="0"/>
              </a:rPr>
              <a:t>AMRAP in 30 minutes</a:t>
            </a:r>
          </a:p>
          <a:p>
            <a:pPr algn="l">
              <a:buFont typeface="Arial" panose="020B0604020202020204" pitchFamily="34" charset="0"/>
              <a:buChar char="•"/>
            </a:pPr>
            <a:r>
              <a:rPr lang="en-US" b="1" i="0" dirty="0">
                <a:solidFill>
                  <a:srgbClr val="262626"/>
                </a:solidFill>
                <a:effectLst/>
                <a:latin typeface="Open Sans" panose="020B0606030504020204" pitchFamily="34" charset="0"/>
              </a:rPr>
              <a:t>30 Double-</a:t>
            </a:r>
            <a:r>
              <a:rPr lang="en-US" b="1" i="0" dirty="0" err="1">
                <a:solidFill>
                  <a:srgbClr val="262626"/>
                </a:solidFill>
                <a:effectLst/>
                <a:latin typeface="Open Sans" panose="020B0606030504020204" pitchFamily="34" charset="0"/>
              </a:rPr>
              <a:t>Unders</a:t>
            </a:r>
            <a:endParaRPr lang="en-US" b="1" i="0" dirty="0">
              <a:solidFill>
                <a:srgbClr val="262626"/>
              </a:solidFill>
              <a:effectLst/>
              <a:latin typeface="Open Sans" panose="020B0606030504020204" pitchFamily="34" charset="0"/>
            </a:endParaRPr>
          </a:p>
          <a:p>
            <a:pPr algn="l">
              <a:buFont typeface="Arial" panose="020B0604020202020204" pitchFamily="34" charset="0"/>
              <a:buChar char="•"/>
            </a:pPr>
            <a:r>
              <a:rPr lang="en-US" b="1" i="0" dirty="0">
                <a:solidFill>
                  <a:srgbClr val="262626"/>
                </a:solidFill>
                <a:effectLst/>
                <a:latin typeface="Open Sans" panose="020B0606030504020204" pitchFamily="34" charset="0"/>
              </a:rPr>
              <a:t>8 Squat Cleans (155/110 </a:t>
            </a:r>
            <a:r>
              <a:rPr lang="en-US" b="1" i="0" dirty="0" err="1">
                <a:solidFill>
                  <a:srgbClr val="262626"/>
                </a:solidFill>
                <a:effectLst/>
                <a:latin typeface="Open Sans" panose="020B0606030504020204" pitchFamily="34" charset="0"/>
              </a:rPr>
              <a:t>lb</a:t>
            </a:r>
            <a:r>
              <a:rPr lang="en-US" b="1" i="0" dirty="0">
                <a:solidFill>
                  <a:srgbClr val="262626"/>
                </a:solidFill>
                <a:effectLst/>
                <a:latin typeface="Open Sans" panose="020B0606030504020204" pitchFamily="34" charset="0"/>
              </a:rPr>
              <a:t>)</a:t>
            </a:r>
          </a:p>
          <a:p>
            <a:pPr algn="l">
              <a:buFont typeface="Arial" panose="020B0604020202020204" pitchFamily="34" charset="0"/>
              <a:buChar char="•"/>
            </a:pPr>
            <a:r>
              <a:rPr lang="en-US" b="1" i="0" dirty="0">
                <a:solidFill>
                  <a:srgbClr val="262626"/>
                </a:solidFill>
                <a:effectLst/>
                <a:latin typeface="Open Sans" panose="020B0606030504020204" pitchFamily="34" charset="0"/>
              </a:rPr>
              <a:t>11 Hand Release Push-Ups</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#2:  BAZ</a:t>
            </a:r>
          </a:p>
          <a:p>
            <a:r>
              <a:rPr lang="en-US" dirty="0"/>
              <a:t>Friday 1030</a:t>
            </a:r>
          </a:p>
        </p:txBody>
      </p:sp>
      <p:sp>
        <p:nvSpPr>
          <p:cNvPr id="8" name="TextBox 7">
            <a:extLst>
              <a:ext uri="{FF2B5EF4-FFF2-40B4-BE49-F238E27FC236}">
                <a16:creationId xmlns:a16="http://schemas.microsoft.com/office/drawing/2014/main" id="{1987EFA9-E8E9-3BD9-4F8D-58D5BF0D330C}"/>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2"/>
              </a:rPr>
              <a:t>https://www.24heroes.com</a:t>
            </a:r>
            <a:r>
              <a:rPr lang="en-US" sz="1400" dirty="0"/>
              <a:t> </a:t>
            </a:r>
          </a:p>
        </p:txBody>
      </p:sp>
      <p:pic>
        <p:nvPicPr>
          <p:cNvPr id="4" name="Picture 3" descr="A person in a uniform&#10;&#10;Description automatically generated with medium confidence">
            <a:extLst>
              <a:ext uri="{FF2B5EF4-FFF2-40B4-BE49-F238E27FC236}">
                <a16:creationId xmlns:a16="http://schemas.microsoft.com/office/drawing/2014/main" id="{E0F07819-A0DE-8E91-A961-1A38E7F7EAF6}"/>
              </a:ext>
            </a:extLst>
          </p:cNvPr>
          <p:cNvPicPr>
            <a:picLocks noChangeAspect="1"/>
          </p:cNvPicPr>
          <p:nvPr/>
        </p:nvPicPr>
        <p:blipFill>
          <a:blip r:embed="rId3"/>
          <a:stretch>
            <a:fillRect/>
          </a:stretch>
        </p:blipFill>
        <p:spPr>
          <a:xfrm>
            <a:off x="510004" y="1304158"/>
            <a:ext cx="2461795" cy="4503284"/>
          </a:xfrm>
          <a:prstGeom prst="rect">
            <a:avLst/>
          </a:prstGeom>
        </p:spPr>
      </p:pic>
    </p:spTree>
    <p:extLst>
      <p:ext uri="{BB962C8B-B14F-4D97-AF65-F5344CB8AC3E}">
        <p14:creationId xmlns:p14="http://schemas.microsoft.com/office/powerpoint/2010/main" val="15229494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868561" y="1304158"/>
            <a:ext cx="6419549" cy="4247317"/>
          </a:xfrm>
          <a:prstGeom prst="rect">
            <a:avLst/>
          </a:prstGeom>
          <a:noFill/>
        </p:spPr>
        <p:txBody>
          <a:bodyPr wrap="square">
            <a:spAutoFit/>
          </a:bodyPr>
          <a:lstStyle/>
          <a:p>
            <a:pPr algn="l"/>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b="0" i="0" dirty="0">
                <a:solidFill>
                  <a:srgbClr val="262626"/>
                </a:solidFill>
                <a:effectLst/>
                <a:latin typeface="Open Sans" panose="020B0606030504020204" pitchFamily="34" charset="0"/>
              </a:rPr>
              <a:t>Marine Corps Sgt. Michael C. Roy, 25, of North Fort Myers, FL, assigned to the 3rd Marine Special Operations Battalion, Marine Special Operations Advisor Group, Marine Corps Forces Special Operations Command at Camp Lejeune, was killed in action on July 8, 2009 in </a:t>
            </a:r>
            <a:r>
              <a:rPr lang="en-US" b="0" i="0" dirty="0" err="1">
                <a:solidFill>
                  <a:srgbClr val="262626"/>
                </a:solidFill>
                <a:effectLst/>
                <a:latin typeface="Open Sans" panose="020B0606030504020204" pitchFamily="34" charset="0"/>
              </a:rPr>
              <a:t>Nimroz</a:t>
            </a:r>
            <a:r>
              <a:rPr lang="en-US" b="0" i="0" dirty="0">
                <a:solidFill>
                  <a:srgbClr val="262626"/>
                </a:solidFill>
                <a:effectLst/>
                <a:latin typeface="Open Sans" panose="020B0606030504020204" pitchFamily="34" charset="0"/>
              </a:rPr>
              <a:t> Province, Afghanistan, while supporting combat operations.</a:t>
            </a:r>
          </a:p>
          <a:p>
            <a:pPr algn="l"/>
            <a:r>
              <a:rPr lang="en-US" b="0" i="0" dirty="0">
                <a:solidFill>
                  <a:srgbClr val="262626"/>
                </a:solidFill>
                <a:effectLst/>
                <a:latin typeface="Open Sans" panose="020B0606030504020204" pitchFamily="34" charset="0"/>
              </a:rPr>
              <a:t>He is survived by his wife Amy and three children, Michael, Landon, and Olivia.</a:t>
            </a:r>
          </a:p>
          <a:p>
            <a:pPr algn="l"/>
            <a:br>
              <a:rPr lang="en-US" b="0" i="0" u="none" strike="noStrike" dirty="0">
                <a:solidFill>
                  <a:srgbClr val="262626"/>
                </a:solidFill>
                <a:effectLst/>
                <a:latin typeface="Open Sans" panose="020B0606030504020204" pitchFamily="34" charset="0"/>
              </a:rPr>
            </a:br>
            <a:r>
              <a:rPr lang="en-US" b="1" i="0" dirty="0">
                <a:solidFill>
                  <a:srgbClr val="262626"/>
                </a:solidFill>
                <a:effectLst/>
                <a:latin typeface="Open Sans" panose="020B0606030504020204" pitchFamily="34" charset="0"/>
              </a:rPr>
              <a:t>5 Rounds For Time</a:t>
            </a:r>
          </a:p>
          <a:p>
            <a:pPr algn="l">
              <a:buFont typeface="Arial" panose="020B0604020202020204" pitchFamily="34" charset="0"/>
              <a:buChar char="•"/>
            </a:pPr>
            <a:r>
              <a:rPr lang="en-US" b="1" i="0" dirty="0">
                <a:solidFill>
                  <a:srgbClr val="262626"/>
                </a:solidFill>
                <a:effectLst/>
                <a:latin typeface="Open Sans" panose="020B0606030504020204" pitchFamily="34" charset="0"/>
              </a:rPr>
              <a:t>15 Deadlifts (225/155 </a:t>
            </a:r>
            <a:r>
              <a:rPr lang="en-US" b="1" i="0" dirty="0" err="1">
                <a:solidFill>
                  <a:srgbClr val="262626"/>
                </a:solidFill>
                <a:effectLst/>
                <a:latin typeface="Open Sans" panose="020B0606030504020204" pitchFamily="34" charset="0"/>
              </a:rPr>
              <a:t>lb</a:t>
            </a:r>
            <a:r>
              <a:rPr lang="en-US" b="1" i="0" dirty="0">
                <a:solidFill>
                  <a:srgbClr val="262626"/>
                </a:solidFill>
                <a:effectLst/>
                <a:latin typeface="Open Sans" panose="020B0606030504020204" pitchFamily="34" charset="0"/>
              </a:rPr>
              <a:t>)</a:t>
            </a:r>
          </a:p>
          <a:p>
            <a:pPr algn="l">
              <a:buFont typeface="Arial" panose="020B0604020202020204" pitchFamily="34" charset="0"/>
              <a:buChar char="•"/>
            </a:pPr>
            <a:r>
              <a:rPr lang="en-US" b="1" i="0" dirty="0">
                <a:solidFill>
                  <a:srgbClr val="262626"/>
                </a:solidFill>
                <a:effectLst/>
                <a:latin typeface="Open Sans" panose="020B0606030504020204" pitchFamily="34" charset="0"/>
              </a:rPr>
              <a:t>20 Box Jumps (24/20 in)</a:t>
            </a:r>
          </a:p>
          <a:p>
            <a:pPr algn="l">
              <a:buFont typeface="Arial" panose="020B0604020202020204" pitchFamily="34" charset="0"/>
              <a:buChar char="•"/>
            </a:pPr>
            <a:r>
              <a:rPr lang="en-US" b="1" i="0" dirty="0">
                <a:solidFill>
                  <a:srgbClr val="262626"/>
                </a:solidFill>
                <a:effectLst/>
                <a:latin typeface="Open Sans" panose="020B0606030504020204" pitchFamily="34" charset="0"/>
              </a:rPr>
              <a:t>25 Pull-Ups</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#7:  Roy</a:t>
            </a:r>
          </a:p>
          <a:p>
            <a:r>
              <a:rPr lang="en-US" dirty="0"/>
              <a:t>Friday 1630</a:t>
            </a:r>
          </a:p>
        </p:txBody>
      </p:sp>
      <p:sp>
        <p:nvSpPr>
          <p:cNvPr id="8" name="TextBox 7">
            <a:extLst>
              <a:ext uri="{FF2B5EF4-FFF2-40B4-BE49-F238E27FC236}">
                <a16:creationId xmlns:a16="http://schemas.microsoft.com/office/drawing/2014/main" id="{9715E899-8144-BCF3-A706-AF6193A24D34}"/>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2"/>
              </a:rPr>
              <a:t>https://www.24heroes.com</a:t>
            </a:r>
            <a:r>
              <a:rPr lang="en-US" sz="1400" dirty="0"/>
              <a:t> </a:t>
            </a:r>
          </a:p>
        </p:txBody>
      </p:sp>
      <p:pic>
        <p:nvPicPr>
          <p:cNvPr id="4" name="Picture 3" descr="A person sitting in a chair&#10;&#10;Description automatically generated with medium confidence">
            <a:extLst>
              <a:ext uri="{FF2B5EF4-FFF2-40B4-BE49-F238E27FC236}">
                <a16:creationId xmlns:a16="http://schemas.microsoft.com/office/drawing/2014/main" id="{E43B006B-A317-3BD3-FE51-9677DF64ABA6}"/>
              </a:ext>
            </a:extLst>
          </p:cNvPr>
          <p:cNvPicPr>
            <a:picLocks noChangeAspect="1"/>
          </p:cNvPicPr>
          <p:nvPr/>
        </p:nvPicPr>
        <p:blipFill>
          <a:blip r:embed="rId3"/>
          <a:stretch>
            <a:fillRect/>
          </a:stretch>
        </p:blipFill>
        <p:spPr>
          <a:xfrm>
            <a:off x="468805" y="1304157"/>
            <a:ext cx="3945540" cy="5164319"/>
          </a:xfrm>
          <a:prstGeom prst="rect">
            <a:avLst/>
          </a:prstGeom>
        </p:spPr>
      </p:pic>
    </p:spTree>
    <p:extLst>
      <p:ext uri="{BB962C8B-B14F-4D97-AF65-F5344CB8AC3E}">
        <p14:creationId xmlns:p14="http://schemas.microsoft.com/office/powerpoint/2010/main" val="40373304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868561" y="1304158"/>
            <a:ext cx="6419549" cy="5355312"/>
          </a:xfrm>
          <a:prstGeom prst="rect">
            <a:avLst/>
          </a:prstGeom>
          <a:noFill/>
        </p:spPr>
        <p:txBody>
          <a:bodyPr wrap="square">
            <a:spAutoFit/>
          </a:bodyPr>
          <a:lstStyle/>
          <a:p>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dirty="0"/>
              <a:t>Dedicated to First Lieutenant Travis Manion, 26, of Doylestown, PA, assigned to 1st Reconnaissance Battalion, 1st Marine Division, I Marine Expeditionary Force, based in Camp Pendleton, CA, killed by sniper fire on April 29, 2007, while fighting against an enemy ambush in Anbar Province, Iraq. He is survived by his father, Colonel Tom Manion, mother Janet Manion, and sister Ryan Borek.</a:t>
            </a:r>
          </a:p>
          <a:p>
            <a:r>
              <a:rPr lang="en-US" dirty="0"/>
              <a:t>According to Manion’s sister, Ryan, the workout is comprised of some of her brother’s favorite exercises. “This WOD was very deliberate in the way it was put together.” She serves as president of the </a:t>
            </a:r>
            <a:r>
              <a:rPr lang="en-US" dirty="0">
                <a:hlinkClick r:id="rId2"/>
              </a:rPr>
              <a:t>Travis Manion Foundation</a:t>
            </a:r>
            <a:r>
              <a:rPr lang="en-US" dirty="0"/>
              <a:t> </a:t>
            </a:r>
            <a:r>
              <a:rPr lang="en-US" dirty="0">
                <a:hlinkClick r:id="rId3"/>
              </a:rPr>
              <a:t>@travismanionfoundation</a:t>
            </a:r>
            <a:r>
              <a:rPr lang="en-US" dirty="0"/>
              <a:t>, which provides resources for veterans and hosts community service projects. “My brother was a wrestler at the Naval Academy and had very strong legs, so this WOD is all dedicated to legs,” she says.</a:t>
            </a:r>
          </a:p>
          <a:p>
            <a:br>
              <a:rPr lang="en-US" b="0" i="0" u="none" strike="noStrike" dirty="0">
                <a:solidFill>
                  <a:srgbClr val="262626"/>
                </a:solidFill>
                <a:effectLst/>
                <a:latin typeface="Open Sans" panose="020B0606030504020204" pitchFamily="34" charset="0"/>
              </a:rPr>
            </a:br>
            <a:r>
              <a:rPr lang="en-US" b="1" dirty="0"/>
              <a:t>7 Rounds For Time</a:t>
            </a:r>
          </a:p>
          <a:p>
            <a:r>
              <a:rPr lang="en-US" b="1" dirty="0"/>
              <a:t>400 meter Run</a:t>
            </a:r>
          </a:p>
          <a:p>
            <a:r>
              <a:rPr lang="en-US" b="1" dirty="0"/>
              <a:t>29 Back Squats (135/95 </a:t>
            </a:r>
            <a:r>
              <a:rPr lang="en-US" b="1" dirty="0" err="1"/>
              <a:t>lb</a:t>
            </a:r>
            <a:r>
              <a:rPr lang="en-US" b="1" dirty="0"/>
              <a:t>)</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#3:  Manion</a:t>
            </a:r>
          </a:p>
          <a:p>
            <a:r>
              <a:rPr lang="en-US" dirty="0"/>
              <a:t>Friday 1130</a:t>
            </a:r>
          </a:p>
        </p:txBody>
      </p:sp>
      <p:sp>
        <p:nvSpPr>
          <p:cNvPr id="8" name="TextBox 7">
            <a:extLst>
              <a:ext uri="{FF2B5EF4-FFF2-40B4-BE49-F238E27FC236}">
                <a16:creationId xmlns:a16="http://schemas.microsoft.com/office/drawing/2014/main" id="{F27E8A69-AF01-A0BB-B71D-73B2DEE1029D}"/>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4"/>
              </a:rPr>
              <a:t>https://www.24heroes.com</a:t>
            </a:r>
            <a:r>
              <a:rPr lang="en-US" sz="1400" dirty="0"/>
              <a:t> </a:t>
            </a:r>
          </a:p>
        </p:txBody>
      </p:sp>
      <p:pic>
        <p:nvPicPr>
          <p:cNvPr id="2" name="Picture 1" descr="A picture containing sky, outdoor&#10;&#10;Description automatically generated">
            <a:extLst>
              <a:ext uri="{FF2B5EF4-FFF2-40B4-BE49-F238E27FC236}">
                <a16:creationId xmlns:a16="http://schemas.microsoft.com/office/drawing/2014/main" id="{8FCB68DD-791D-79ED-1C53-0B6520790858}"/>
              </a:ext>
            </a:extLst>
          </p:cNvPr>
          <p:cNvPicPr>
            <a:picLocks noChangeAspect="1"/>
          </p:cNvPicPr>
          <p:nvPr/>
        </p:nvPicPr>
        <p:blipFill>
          <a:blip r:embed="rId5"/>
          <a:stretch>
            <a:fillRect/>
          </a:stretch>
        </p:blipFill>
        <p:spPr>
          <a:xfrm>
            <a:off x="262758" y="1409260"/>
            <a:ext cx="4319752" cy="3431117"/>
          </a:xfrm>
          <a:prstGeom prst="rect">
            <a:avLst/>
          </a:prstGeom>
        </p:spPr>
      </p:pic>
    </p:spTree>
    <p:extLst>
      <p:ext uri="{BB962C8B-B14F-4D97-AF65-F5344CB8AC3E}">
        <p14:creationId xmlns:p14="http://schemas.microsoft.com/office/powerpoint/2010/main" val="506775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3415863" y="1220078"/>
            <a:ext cx="8534400" cy="3724096"/>
          </a:xfrm>
          <a:prstGeom prst="rect">
            <a:avLst/>
          </a:prstGeom>
          <a:noFill/>
        </p:spPr>
        <p:txBody>
          <a:bodyPr wrap="square">
            <a:spAutoFit/>
          </a:bodyPr>
          <a:lstStyle/>
          <a:p>
            <a:pPr algn="l"/>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dirty="0">
                <a:solidFill>
                  <a:srgbClr val="000000"/>
                </a:solidFill>
                <a:effectLst/>
                <a:latin typeface="Arial" panose="020B0604020202020204" pitchFamily="34" charset="0"/>
              </a:rPr>
              <a:t> </a:t>
            </a:r>
            <a:r>
              <a:rPr lang="en-US" sz="1400" b="0" i="0" dirty="0">
                <a:solidFill>
                  <a:srgbClr val="262626"/>
                </a:solidFill>
                <a:effectLst/>
                <a:highlight>
                  <a:srgbClr val="FFFFFF"/>
                </a:highlight>
                <a:latin typeface="Open Sans" panose="020B0606030504020204" pitchFamily="34" charset="0"/>
              </a:rPr>
              <a:t>This workout is dedicated to Lt. Philip M. </a:t>
            </a:r>
            <a:r>
              <a:rPr lang="en-US" sz="1400" b="0" i="0" dirty="0" err="1">
                <a:solidFill>
                  <a:srgbClr val="262626"/>
                </a:solidFill>
                <a:effectLst/>
                <a:highlight>
                  <a:srgbClr val="FFFFFF"/>
                </a:highlight>
                <a:latin typeface="Open Sans" panose="020B0606030504020204" pitchFamily="34" charset="0"/>
              </a:rPr>
              <a:t>Wigal</a:t>
            </a:r>
            <a:r>
              <a:rPr lang="en-US" sz="1400" b="0" i="0" dirty="0">
                <a:solidFill>
                  <a:srgbClr val="262626"/>
                </a:solidFill>
                <a:effectLst/>
                <a:highlight>
                  <a:srgbClr val="FFFFFF"/>
                </a:highlight>
                <a:latin typeface="Open Sans" panose="020B0606030504020204" pitchFamily="34" charset="0"/>
              </a:rPr>
              <a:t> , 35, who tragically lost his life on April 11, 2022, while conducting a report on a crash along Interstate 71, near state Route 301, in West Salem, Ohio.</a:t>
            </a:r>
          </a:p>
          <a:p>
            <a:pPr algn="l"/>
            <a:endParaRPr lang="en-US" sz="1400" b="0" i="0" dirty="0">
              <a:solidFill>
                <a:srgbClr val="262626"/>
              </a:solidFill>
              <a:effectLst/>
              <a:highlight>
                <a:srgbClr val="FFFFFF"/>
              </a:highlight>
              <a:latin typeface="Open Sans" panose="020B0606030504020204" pitchFamily="34" charset="0"/>
            </a:endParaRPr>
          </a:p>
          <a:p>
            <a:pPr algn="l"/>
            <a:r>
              <a:rPr lang="en-US" sz="1400" b="0" i="0" dirty="0">
                <a:solidFill>
                  <a:srgbClr val="262626"/>
                </a:solidFill>
                <a:effectLst/>
                <a:highlight>
                  <a:srgbClr val="FFFFFF"/>
                </a:highlight>
                <a:latin typeface="Open Sans" panose="020B0606030504020204" pitchFamily="34" charset="0"/>
              </a:rPr>
              <a:t>Lt. </a:t>
            </a:r>
            <a:r>
              <a:rPr lang="en-US" sz="1400" b="0" i="0" dirty="0" err="1">
                <a:solidFill>
                  <a:srgbClr val="262626"/>
                </a:solidFill>
                <a:effectLst/>
                <a:highlight>
                  <a:srgbClr val="FFFFFF"/>
                </a:highlight>
                <a:latin typeface="Open Sans" panose="020B0606030504020204" pitchFamily="34" charset="0"/>
              </a:rPr>
              <a:t>Wigal</a:t>
            </a:r>
            <a:r>
              <a:rPr lang="en-US" sz="1400" b="0" i="0" dirty="0">
                <a:solidFill>
                  <a:srgbClr val="262626"/>
                </a:solidFill>
                <a:effectLst/>
                <a:highlight>
                  <a:srgbClr val="FFFFFF"/>
                </a:highlight>
                <a:latin typeface="Open Sans" panose="020B0606030504020204" pitchFamily="34" charset="0"/>
              </a:rPr>
              <a:t> began his career with the fire department in August of 2006 as a part-time firefighter. He was promoted to Lieutenant in 2011 and he was hired as a full-time employee in May 2014. </a:t>
            </a:r>
            <a:r>
              <a:rPr lang="en-US" sz="1400" b="0" i="0" dirty="0" err="1">
                <a:solidFill>
                  <a:srgbClr val="262626"/>
                </a:solidFill>
                <a:effectLst/>
                <a:highlight>
                  <a:srgbClr val="FFFFFF"/>
                </a:highlight>
                <a:latin typeface="Open Sans" panose="020B0606030504020204" pitchFamily="34" charset="0"/>
              </a:rPr>
              <a:t>Hef</a:t>
            </a:r>
            <a:r>
              <a:rPr lang="en-US" sz="1400" dirty="0" err="1">
                <a:solidFill>
                  <a:srgbClr val="262626"/>
                </a:solidFill>
                <a:highlight>
                  <a:srgbClr val="FFFFFF"/>
                </a:highlight>
                <a:latin typeface="Open Sans" panose="020B0606030504020204" pitchFamily="34" charset="0"/>
              </a:rPr>
              <a:t>left</a:t>
            </a:r>
            <a:r>
              <a:rPr lang="en-US" sz="1400" dirty="0">
                <a:solidFill>
                  <a:srgbClr val="262626"/>
                </a:solidFill>
                <a:highlight>
                  <a:srgbClr val="FFFFFF"/>
                </a:highlight>
                <a:latin typeface="Open Sans" panose="020B0606030504020204" pitchFamily="34" charset="0"/>
              </a:rPr>
              <a:t> behind his spouse, Lindsey, and two daughters.</a:t>
            </a:r>
            <a:endParaRPr lang="en-US" sz="1400" b="0" i="0" dirty="0">
              <a:solidFill>
                <a:srgbClr val="262626"/>
              </a:solidFill>
              <a:effectLst/>
              <a:highlight>
                <a:srgbClr val="FFFFFF"/>
              </a:highlight>
              <a:latin typeface="Open Sans" panose="020B0606030504020204" pitchFamily="34" charset="0"/>
            </a:endParaRPr>
          </a:p>
          <a:p>
            <a:pPr algn="l"/>
            <a:endParaRPr lang="en-US" sz="1400" b="0" i="0" dirty="0">
              <a:solidFill>
                <a:srgbClr val="262626"/>
              </a:solidFill>
              <a:effectLst/>
              <a:highlight>
                <a:srgbClr val="FFFFFF"/>
              </a:highlight>
              <a:latin typeface="Open Sans" panose="020B0606030504020204" pitchFamily="34" charset="0"/>
            </a:endParaRPr>
          </a:p>
          <a:p>
            <a:pPr algn="l"/>
            <a:r>
              <a:rPr lang="en-US" sz="1400" b="0" i="0" dirty="0">
                <a:solidFill>
                  <a:srgbClr val="262626"/>
                </a:solidFill>
                <a:effectLst/>
                <a:highlight>
                  <a:srgbClr val="FFFFFF"/>
                </a:highlight>
                <a:latin typeface="Open Sans" panose="020B0606030504020204" pitchFamily="34" charset="0"/>
              </a:rPr>
              <a:t>The rep scheme signifies:</a:t>
            </a:r>
            <a:br>
              <a:rPr lang="en-US" sz="1400" b="0" i="0" dirty="0">
                <a:solidFill>
                  <a:srgbClr val="262626"/>
                </a:solidFill>
                <a:effectLst/>
                <a:highlight>
                  <a:srgbClr val="FFFFFF"/>
                </a:highlight>
                <a:latin typeface="Open Sans" panose="020B0606030504020204" pitchFamily="34" charset="0"/>
              </a:rPr>
            </a:br>
            <a:r>
              <a:rPr lang="en-US" sz="1400" b="0" i="0" dirty="0">
                <a:solidFill>
                  <a:srgbClr val="262626"/>
                </a:solidFill>
                <a:effectLst/>
                <a:highlight>
                  <a:srgbClr val="FFFFFF"/>
                </a:highlight>
                <a:latin typeface="Open Sans" panose="020B0606030504020204" pitchFamily="34" charset="0"/>
              </a:rPr>
              <a:t>– 1506 meter for Philip’s unit number</a:t>
            </a:r>
            <a:br>
              <a:rPr lang="en-US" sz="1400" b="0" i="0" dirty="0">
                <a:solidFill>
                  <a:srgbClr val="262626"/>
                </a:solidFill>
                <a:effectLst/>
                <a:highlight>
                  <a:srgbClr val="FFFFFF"/>
                </a:highlight>
                <a:latin typeface="Open Sans" panose="020B0606030504020204" pitchFamily="34" charset="0"/>
              </a:rPr>
            </a:br>
            <a:r>
              <a:rPr lang="en-US" sz="1400" b="0" i="0" dirty="0">
                <a:solidFill>
                  <a:srgbClr val="262626"/>
                </a:solidFill>
                <a:effectLst/>
                <a:highlight>
                  <a:srgbClr val="FFFFFF"/>
                </a:highlight>
                <a:latin typeface="Open Sans" panose="020B0606030504020204" pitchFamily="34" charset="0"/>
              </a:rPr>
              <a:t>– 157 calorie for Philip’s engine number</a:t>
            </a:r>
            <a:br>
              <a:rPr lang="en-US" sz="1400" b="0" i="0" dirty="0">
                <a:solidFill>
                  <a:srgbClr val="262626"/>
                </a:solidFill>
                <a:effectLst/>
                <a:highlight>
                  <a:srgbClr val="FFFFFF"/>
                </a:highlight>
                <a:latin typeface="Open Sans" panose="020B0606030504020204" pitchFamily="34" charset="0"/>
              </a:rPr>
            </a:br>
            <a:r>
              <a:rPr lang="en-US" sz="1400" b="0" i="0" dirty="0">
                <a:solidFill>
                  <a:srgbClr val="262626"/>
                </a:solidFill>
                <a:effectLst/>
                <a:highlight>
                  <a:srgbClr val="FFFFFF"/>
                </a:highlight>
                <a:latin typeface="Open Sans" panose="020B0606030504020204" pitchFamily="34" charset="0"/>
              </a:rPr>
              <a:t>– 35 Devil Presses for Philip’s age when he died</a:t>
            </a:r>
            <a:br>
              <a:rPr lang="en-US" sz="1400" b="0" i="0" dirty="0">
                <a:solidFill>
                  <a:srgbClr val="262626"/>
                </a:solidFill>
                <a:effectLst/>
                <a:highlight>
                  <a:srgbClr val="FFFFFF"/>
                </a:highlight>
                <a:latin typeface="Open Sans" panose="020B0606030504020204" pitchFamily="34" charset="0"/>
              </a:rPr>
            </a:br>
            <a:r>
              <a:rPr lang="en-US" sz="1400" b="0" i="0" dirty="0">
                <a:solidFill>
                  <a:srgbClr val="262626"/>
                </a:solidFill>
                <a:effectLst/>
                <a:highlight>
                  <a:srgbClr val="FFFFFF"/>
                </a:highlight>
                <a:latin typeface="Open Sans" panose="020B0606030504020204" pitchFamily="34" charset="0"/>
              </a:rPr>
              <a:t>– 4 Bear Complexes for the month of the incident</a:t>
            </a:r>
            <a:br>
              <a:rPr lang="en-US" sz="1400" b="0" i="0" dirty="0">
                <a:solidFill>
                  <a:srgbClr val="262626"/>
                </a:solidFill>
                <a:effectLst/>
                <a:highlight>
                  <a:srgbClr val="FFFFFF"/>
                </a:highlight>
                <a:latin typeface="Open Sans" panose="020B0606030504020204" pitchFamily="34" charset="0"/>
              </a:rPr>
            </a:br>
            <a:r>
              <a:rPr lang="en-US" sz="1400" b="0" i="0" dirty="0">
                <a:solidFill>
                  <a:srgbClr val="262626"/>
                </a:solidFill>
                <a:effectLst/>
                <a:highlight>
                  <a:srgbClr val="FFFFFF"/>
                </a:highlight>
                <a:latin typeface="Open Sans" panose="020B0606030504020204" pitchFamily="34" charset="0"/>
              </a:rPr>
              <a:t>– 11 Synchronized Bar Over Burpees for the day.</a:t>
            </a:r>
          </a:p>
          <a:p>
            <a:br>
              <a:rPr lang="en-US" b="0" i="0" u="none" strike="noStrike" dirty="0">
                <a:solidFill>
                  <a:srgbClr val="262626"/>
                </a:solidFill>
                <a:effectLst/>
                <a:latin typeface="Open Sans" panose="020B0606030504020204" pitchFamily="34" charset="0"/>
              </a:rPr>
            </a:br>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#5:  Philip M. </a:t>
            </a:r>
            <a:r>
              <a:rPr lang="en-US" sz="3600" b="1" dirty="0" err="1"/>
              <a:t>Wigal</a:t>
            </a:r>
            <a:endParaRPr lang="en-US" sz="3600" b="1" dirty="0"/>
          </a:p>
          <a:p>
            <a:r>
              <a:rPr lang="en-US" dirty="0"/>
              <a:t>Friday 1330</a:t>
            </a:r>
          </a:p>
        </p:txBody>
      </p:sp>
      <p:sp>
        <p:nvSpPr>
          <p:cNvPr id="8" name="TextBox 7">
            <a:extLst>
              <a:ext uri="{FF2B5EF4-FFF2-40B4-BE49-F238E27FC236}">
                <a16:creationId xmlns:a16="http://schemas.microsoft.com/office/drawing/2014/main" id="{C5EE54C8-07DC-BA7A-20B0-A564A64D6481}"/>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2"/>
              </a:rPr>
              <a:t>https://www.24heroes.com</a:t>
            </a:r>
            <a:r>
              <a:rPr lang="en-US" sz="1400" dirty="0"/>
              <a:t> </a:t>
            </a:r>
          </a:p>
        </p:txBody>
      </p:sp>
      <p:sp>
        <p:nvSpPr>
          <p:cNvPr id="3" name="TextBox 2">
            <a:extLst>
              <a:ext uri="{FF2B5EF4-FFF2-40B4-BE49-F238E27FC236}">
                <a16:creationId xmlns:a16="http://schemas.microsoft.com/office/drawing/2014/main" id="{A48148C7-6F7D-19C0-743D-6AA34D6351B6}"/>
              </a:ext>
            </a:extLst>
          </p:cNvPr>
          <p:cNvSpPr txBox="1"/>
          <p:nvPr/>
        </p:nvSpPr>
        <p:spPr>
          <a:xfrm>
            <a:off x="3415863" y="4362243"/>
            <a:ext cx="4235668" cy="1569660"/>
          </a:xfrm>
          <a:prstGeom prst="rect">
            <a:avLst/>
          </a:prstGeom>
          <a:noFill/>
        </p:spPr>
        <p:txBody>
          <a:bodyPr wrap="square">
            <a:spAutoFit/>
          </a:bodyPr>
          <a:lstStyle/>
          <a:p>
            <a:pPr algn="l">
              <a:buFont typeface="Arial" panose="020B0604020202020204" pitchFamily="34" charset="0"/>
              <a:buChar char="•"/>
            </a:pPr>
            <a:r>
              <a:rPr lang="en-US" sz="1600" b="1" i="0" dirty="0">
                <a:solidFill>
                  <a:srgbClr val="262626"/>
                </a:solidFill>
                <a:effectLst/>
                <a:highlight>
                  <a:srgbClr val="FFFFFF"/>
                </a:highlight>
                <a:latin typeface="Open Sans" panose="020B0606030504020204" pitchFamily="34" charset="0"/>
              </a:rPr>
              <a:t>For Time (with a Partner)</a:t>
            </a:r>
          </a:p>
          <a:p>
            <a:pPr algn="l">
              <a:buFont typeface="Arial" panose="020B0604020202020204" pitchFamily="34" charset="0"/>
              <a:buChar char="•"/>
            </a:pPr>
            <a:r>
              <a:rPr lang="en-US" sz="1600" b="1" i="0" dirty="0">
                <a:solidFill>
                  <a:srgbClr val="262626"/>
                </a:solidFill>
                <a:effectLst/>
                <a:highlight>
                  <a:srgbClr val="FFFFFF"/>
                </a:highlight>
                <a:latin typeface="Open Sans" panose="020B0606030504020204" pitchFamily="34" charset="0"/>
              </a:rPr>
              <a:t>1,506 meter Row</a:t>
            </a:r>
          </a:p>
          <a:p>
            <a:pPr algn="l">
              <a:buFont typeface="Arial" panose="020B0604020202020204" pitchFamily="34" charset="0"/>
              <a:buChar char="•"/>
            </a:pPr>
            <a:r>
              <a:rPr lang="en-US" sz="1600" b="1" i="0" dirty="0">
                <a:solidFill>
                  <a:srgbClr val="262626"/>
                </a:solidFill>
                <a:effectLst/>
                <a:highlight>
                  <a:srgbClr val="FFFFFF"/>
                </a:highlight>
                <a:latin typeface="Open Sans" panose="020B0606030504020204" pitchFamily="34" charset="0"/>
              </a:rPr>
              <a:t>157 calorie Bike</a:t>
            </a:r>
          </a:p>
          <a:p>
            <a:pPr algn="l">
              <a:buFont typeface="Arial" panose="020B0604020202020204" pitchFamily="34" charset="0"/>
              <a:buChar char="•"/>
            </a:pPr>
            <a:r>
              <a:rPr lang="en-US" sz="1600" b="1" i="0" dirty="0">
                <a:solidFill>
                  <a:srgbClr val="262626"/>
                </a:solidFill>
                <a:effectLst/>
                <a:highlight>
                  <a:srgbClr val="FFFFFF"/>
                </a:highlight>
                <a:latin typeface="Open Sans" panose="020B0606030504020204" pitchFamily="34" charset="0"/>
              </a:rPr>
              <a:t>35 Devil Presses (2x50/35 </a:t>
            </a:r>
            <a:r>
              <a:rPr lang="en-US" sz="1600" b="1" i="0" dirty="0" err="1">
                <a:solidFill>
                  <a:srgbClr val="262626"/>
                </a:solidFill>
                <a:effectLst/>
                <a:highlight>
                  <a:srgbClr val="FFFFFF"/>
                </a:highlight>
                <a:latin typeface="Open Sans" panose="020B0606030504020204" pitchFamily="34" charset="0"/>
              </a:rPr>
              <a:t>lb</a:t>
            </a:r>
            <a:r>
              <a:rPr lang="en-US" sz="1600" b="1" i="0" dirty="0">
                <a:solidFill>
                  <a:srgbClr val="262626"/>
                </a:solidFill>
                <a:effectLst/>
                <a:highlight>
                  <a:srgbClr val="FFFFFF"/>
                </a:highlight>
                <a:latin typeface="Open Sans" panose="020B0606030504020204" pitchFamily="34" charset="0"/>
              </a:rPr>
              <a:t>)</a:t>
            </a:r>
          </a:p>
          <a:p>
            <a:pPr algn="l">
              <a:buFont typeface="Arial" panose="020B0604020202020204" pitchFamily="34" charset="0"/>
              <a:buChar char="•"/>
            </a:pPr>
            <a:r>
              <a:rPr lang="en-US" sz="1600" b="1" i="0" dirty="0">
                <a:solidFill>
                  <a:srgbClr val="262626"/>
                </a:solidFill>
                <a:effectLst/>
                <a:highlight>
                  <a:srgbClr val="FFFFFF"/>
                </a:highlight>
                <a:latin typeface="Open Sans" panose="020B0606030504020204" pitchFamily="34" charset="0"/>
              </a:rPr>
              <a:t>4 Bear Complexes (95/65 </a:t>
            </a:r>
            <a:r>
              <a:rPr lang="en-US" sz="1600" b="1" i="0" dirty="0" err="1">
                <a:solidFill>
                  <a:srgbClr val="262626"/>
                </a:solidFill>
                <a:effectLst/>
                <a:highlight>
                  <a:srgbClr val="FFFFFF"/>
                </a:highlight>
                <a:latin typeface="Open Sans" panose="020B0606030504020204" pitchFamily="34" charset="0"/>
              </a:rPr>
              <a:t>lb</a:t>
            </a:r>
            <a:r>
              <a:rPr lang="en-US" sz="1600" b="1" i="0" dirty="0">
                <a:solidFill>
                  <a:srgbClr val="262626"/>
                </a:solidFill>
                <a:effectLst/>
                <a:highlight>
                  <a:srgbClr val="FFFFFF"/>
                </a:highlight>
                <a:latin typeface="Open Sans" panose="020B0606030504020204" pitchFamily="34" charset="0"/>
              </a:rPr>
              <a:t>)*</a:t>
            </a:r>
          </a:p>
          <a:p>
            <a:pPr algn="l">
              <a:buFont typeface="Arial" panose="020B0604020202020204" pitchFamily="34" charset="0"/>
              <a:buChar char="•"/>
            </a:pPr>
            <a:r>
              <a:rPr lang="en-US" sz="1600" b="1" i="0" dirty="0">
                <a:solidFill>
                  <a:srgbClr val="262626"/>
                </a:solidFill>
                <a:effectLst/>
                <a:highlight>
                  <a:srgbClr val="FFFFFF"/>
                </a:highlight>
                <a:latin typeface="Open Sans" panose="020B0606030504020204" pitchFamily="34" charset="0"/>
              </a:rPr>
              <a:t>11 Synchronized Bar Over Burpees</a:t>
            </a:r>
          </a:p>
        </p:txBody>
      </p:sp>
      <p:sp>
        <p:nvSpPr>
          <p:cNvPr id="10" name="TextBox 9">
            <a:extLst>
              <a:ext uri="{FF2B5EF4-FFF2-40B4-BE49-F238E27FC236}">
                <a16:creationId xmlns:a16="http://schemas.microsoft.com/office/drawing/2014/main" id="{ABF0A907-7FC8-D8A2-D5E3-E6A4434CD609}"/>
              </a:ext>
            </a:extLst>
          </p:cNvPr>
          <p:cNvSpPr txBox="1"/>
          <p:nvPr/>
        </p:nvSpPr>
        <p:spPr>
          <a:xfrm>
            <a:off x="7462345" y="4362243"/>
            <a:ext cx="4035972" cy="1600438"/>
          </a:xfrm>
          <a:prstGeom prst="rect">
            <a:avLst/>
          </a:prstGeom>
          <a:noFill/>
        </p:spPr>
        <p:txBody>
          <a:bodyPr wrap="square">
            <a:spAutoFit/>
          </a:bodyPr>
          <a:lstStyle/>
          <a:p>
            <a:pPr algn="l"/>
            <a:r>
              <a:rPr lang="en-US" sz="1400" b="1" i="0" dirty="0">
                <a:solidFill>
                  <a:srgbClr val="262626"/>
                </a:solidFill>
                <a:effectLst/>
                <a:highlight>
                  <a:srgbClr val="FFFFFF"/>
                </a:highlight>
                <a:latin typeface="Open Sans" panose="020B0606030504020204" pitchFamily="34" charset="0"/>
              </a:rPr>
              <a:t>As a reminder, 1 Bear Complex is </a:t>
            </a:r>
          </a:p>
          <a:p>
            <a:pPr algn="l"/>
            <a:r>
              <a:rPr lang="en-US" sz="1400" b="1" i="0" dirty="0">
                <a:solidFill>
                  <a:srgbClr val="262626"/>
                </a:solidFill>
                <a:effectLst/>
                <a:highlight>
                  <a:srgbClr val="FFFFFF"/>
                </a:highlight>
                <a:latin typeface="Open Sans" panose="020B0606030504020204" pitchFamily="34" charset="0"/>
              </a:rPr>
              <a:t>7 Unbroken Reps of:</a:t>
            </a:r>
          </a:p>
          <a:p>
            <a:pPr algn="l">
              <a:buFont typeface="Arial" panose="020B0604020202020204" pitchFamily="34" charset="0"/>
              <a:buChar char="•"/>
            </a:pPr>
            <a:r>
              <a:rPr lang="en-US" sz="1400" i="0" dirty="0">
                <a:solidFill>
                  <a:srgbClr val="262626"/>
                </a:solidFill>
                <a:effectLst/>
                <a:highlight>
                  <a:srgbClr val="FFFFFF"/>
                </a:highlight>
                <a:latin typeface="Open Sans" panose="020B0606030504020204" pitchFamily="34" charset="0"/>
              </a:rPr>
              <a:t>1 Clean</a:t>
            </a:r>
          </a:p>
          <a:p>
            <a:pPr algn="l">
              <a:buFont typeface="Arial" panose="020B0604020202020204" pitchFamily="34" charset="0"/>
              <a:buChar char="•"/>
            </a:pPr>
            <a:r>
              <a:rPr lang="en-US" sz="1400" i="0" dirty="0">
                <a:solidFill>
                  <a:srgbClr val="262626"/>
                </a:solidFill>
                <a:effectLst/>
                <a:highlight>
                  <a:srgbClr val="FFFFFF"/>
                </a:highlight>
                <a:latin typeface="Open Sans" panose="020B0606030504020204" pitchFamily="34" charset="0"/>
              </a:rPr>
              <a:t>1 Front Squat</a:t>
            </a:r>
          </a:p>
          <a:p>
            <a:pPr algn="l">
              <a:buFont typeface="Arial" panose="020B0604020202020204" pitchFamily="34" charset="0"/>
              <a:buChar char="•"/>
            </a:pPr>
            <a:r>
              <a:rPr lang="en-US" sz="1400" i="0" dirty="0">
                <a:solidFill>
                  <a:srgbClr val="262626"/>
                </a:solidFill>
                <a:effectLst/>
                <a:highlight>
                  <a:srgbClr val="FFFFFF"/>
                </a:highlight>
                <a:latin typeface="Open Sans" panose="020B0606030504020204" pitchFamily="34" charset="0"/>
              </a:rPr>
              <a:t>1 Push Press</a:t>
            </a:r>
          </a:p>
          <a:p>
            <a:pPr algn="l">
              <a:buFont typeface="Arial" panose="020B0604020202020204" pitchFamily="34" charset="0"/>
              <a:buChar char="•"/>
            </a:pPr>
            <a:r>
              <a:rPr lang="en-US" sz="1400" i="0" dirty="0">
                <a:solidFill>
                  <a:srgbClr val="262626"/>
                </a:solidFill>
                <a:effectLst/>
                <a:highlight>
                  <a:srgbClr val="FFFFFF"/>
                </a:highlight>
                <a:latin typeface="Open Sans" panose="020B0606030504020204" pitchFamily="34" charset="0"/>
              </a:rPr>
              <a:t>1 Back Squat</a:t>
            </a:r>
          </a:p>
          <a:p>
            <a:pPr algn="l">
              <a:buFont typeface="Arial" panose="020B0604020202020204" pitchFamily="34" charset="0"/>
              <a:buChar char="•"/>
            </a:pPr>
            <a:r>
              <a:rPr lang="en-US" sz="1400" i="0" dirty="0">
                <a:solidFill>
                  <a:srgbClr val="262626"/>
                </a:solidFill>
                <a:effectLst/>
                <a:highlight>
                  <a:srgbClr val="FFFFFF"/>
                </a:highlight>
                <a:latin typeface="Open Sans" panose="020B0606030504020204" pitchFamily="34" charset="0"/>
              </a:rPr>
              <a:t>1 Push Press</a:t>
            </a:r>
          </a:p>
        </p:txBody>
      </p:sp>
      <p:pic>
        <p:nvPicPr>
          <p:cNvPr id="14" name="Picture 13" descr="A person in a suit&#10;&#10;Description automatically generated">
            <a:extLst>
              <a:ext uri="{FF2B5EF4-FFF2-40B4-BE49-F238E27FC236}">
                <a16:creationId xmlns:a16="http://schemas.microsoft.com/office/drawing/2014/main" id="{6895F96E-2ECE-6FB4-EBC2-FB76860CD4F9}"/>
              </a:ext>
            </a:extLst>
          </p:cNvPr>
          <p:cNvPicPr>
            <a:picLocks noChangeAspect="1"/>
          </p:cNvPicPr>
          <p:nvPr/>
        </p:nvPicPr>
        <p:blipFill>
          <a:blip r:embed="rId3"/>
          <a:stretch>
            <a:fillRect/>
          </a:stretch>
        </p:blipFill>
        <p:spPr>
          <a:xfrm>
            <a:off x="262758" y="1307224"/>
            <a:ext cx="2947276" cy="4420914"/>
          </a:xfrm>
          <a:prstGeom prst="rect">
            <a:avLst/>
          </a:prstGeom>
        </p:spPr>
      </p:pic>
    </p:spTree>
    <p:extLst>
      <p:ext uri="{BB962C8B-B14F-4D97-AF65-F5344CB8AC3E}">
        <p14:creationId xmlns:p14="http://schemas.microsoft.com/office/powerpoint/2010/main" val="21806119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792717" y="1304158"/>
            <a:ext cx="6993760" cy="5078313"/>
          </a:xfrm>
          <a:prstGeom prst="rect">
            <a:avLst/>
          </a:prstGeom>
          <a:noFill/>
        </p:spPr>
        <p:txBody>
          <a:bodyPr wrap="square">
            <a:spAutoFit/>
          </a:bodyPr>
          <a:lstStyle/>
          <a:p>
            <a:pPr algn="l"/>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b="0" i="0" dirty="0">
                <a:solidFill>
                  <a:srgbClr val="262626"/>
                </a:solidFill>
                <a:effectLst/>
                <a:latin typeface="Open Sans" panose="020B0606030504020204" pitchFamily="34" charset="0"/>
              </a:rPr>
              <a:t>This workout is dedicated to Staff Sergeant Michael </a:t>
            </a:r>
            <a:r>
              <a:rPr lang="en-US" b="0" i="0" dirty="0" err="1">
                <a:solidFill>
                  <a:srgbClr val="262626"/>
                </a:solidFill>
                <a:effectLst/>
                <a:latin typeface="Open Sans" panose="020B0606030504020204" pitchFamily="34" charset="0"/>
              </a:rPr>
              <a:t>Ollis</a:t>
            </a:r>
            <a:r>
              <a:rPr lang="en-US" b="0" i="0" dirty="0">
                <a:solidFill>
                  <a:srgbClr val="262626"/>
                </a:solidFill>
                <a:effectLst/>
                <a:latin typeface="Open Sans" panose="020B0606030504020204" pitchFamily="34" charset="0"/>
              </a:rPr>
              <a:t> who died on August 28, 2013, while saving the life of a fellow soldier during an attack on Forward Operating Base </a:t>
            </a:r>
            <a:r>
              <a:rPr lang="en-US" b="0" i="0" dirty="0" err="1">
                <a:solidFill>
                  <a:srgbClr val="262626"/>
                </a:solidFill>
                <a:effectLst/>
                <a:latin typeface="Open Sans" panose="020B0606030504020204" pitchFamily="34" charset="0"/>
              </a:rPr>
              <a:t>Ghazni</a:t>
            </a:r>
            <a:r>
              <a:rPr lang="en-US" b="0" i="0" dirty="0">
                <a:solidFill>
                  <a:srgbClr val="262626"/>
                </a:solidFill>
                <a:effectLst/>
                <a:latin typeface="Open Sans" panose="020B0606030504020204" pitchFamily="34" charset="0"/>
              </a:rPr>
              <a:t> in Afghanistan involving grenades, mortars, rockets, and a 3,000-pound bomb.</a:t>
            </a:r>
          </a:p>
          <a:p>
            <a:pPr algn="l"/>
            <a:r>
              <a:rPr lang="en-US" b="0" i="0" dirty="0">
                <a:solidFill>
                  <a:srgbClr val="262626"/>
                </a:solidFill>
                <a:effectLst/>
                <a:latin typeface="Open Sans" panose="020B0606030504020204" pitchFamily="34" charset="0"/>
              </a:rPr>
              <a:t>SSG </a:t>
            </a:r>
            <a:r>
              <a:rPr lang="en-US" b="0" i="0" dirty="0" err="1">
                <a:solidFill>
                  <a:srgbClr val="262626"/>
                </a:solidFill>
                <a:effectLst/>
                <a:latin typeface="Open Sans" panose="020B0606030504020204" pitchFamily="34" charset="0"/>
              </a:rPr>
              <a:t>Ollis</a:t>
            </a:r>
            <a:r>
              <a:rPr lang="en-US" b="0" i="0" dirty="0">
                <a:solidFill>
                  <a:srgbClr val="262626"/>
                </a:solidFill>
                <a:effectLst/>
                <a:latin typeface="Open Sans" panose="020B0606030504020204" pitchFamily="34" charset="0"/>
              </a:rPr>
              <a:t> was a Non-Commissioned Officer in B Company 2-22 IN. He lost his life after heroically shielding Polish Army Lieutenant Karol </a:t>
            </a:r>
            <a:r>
              <a:rPr lang="en-US" b="0" i="0" dirty="0" err="1">
                <a:solidFill>
                  <a:srgbClr val="262626"/>
                </a:solidFill>
                <a:effectLst/>
                <a:latin typeface="Open Sans" panose="020B0606030504020204" pitchFamily="34" charset="0"/>
              </a:rPr>
              <a:t>Cierpica</a:t>
            </a:r>
            <a:r>
              <a:rPr lang="en-US" b="0" i="0" dirty="0">
                <a:solidFill>
                  <a:srgbClr val="262626"/>
                </a:solidFill>
                <a:effectLst/>
                <a:latin typeface="Open Sans" panose="020B0606030504020204" pitchFamily="34" charset="0"/>
              </a:rPr>
              <a:t> from a suicide bomber, which took place after the two soldiers stood side-by-side and defended the base armed with only their rifles. SSG </a:t>
            </a:r>
            <a:r>
              <a:rPr lang="en-US" b="0" i="0" dirty="0" err="1">
                <a:solidFill>
                  <a:srgbClr val="262626"/>
                </a:solidFill>
                <a:effectLst/>
                <a:latin typeface="Open Sans" panose="020B0606030504020204" pitchFamily="34" charset="0"/>
              </a:rPr>
              <a:t>Ollis</a:t>
            </a:r>
            <a:r>
              <a:rPr lang="en-US" b="0" i="0" dirty="0">
                <a:solidFill>
                  <a:srgbClr val="262626"/>
                </a:solidFill>
                <a:effectLst/>
                <a:latin typeface="Open Sans" panose="020B0606030504020204" pitchFamily="34" charset="0"/>
              </a:rPr>
              <a:t> incapacitated the insurgent, but the vest detonated and mortally wounded him. </a:t>
            </a:r>
          </a:p>
          <a:p>
            <a:pPr algn="l"/>
            <a:br>
              <a:rPr lang="en-US" b="1" dirty="0"/>
            </a:br>
            <a:r>
              <a:rPr lang="en-US" b="1" i="0" dirty="0">
                <a:solidFill>
                  <a:srgbClr val="262626"/>
                </a:solidFill>
                <a:effectLst/>
                <a:latin typeface="Open Sans" panose="020B0606030504020204" pitchFamily="34" charset="0"/>
              </a:rPr>
              <a:t>AMRAP in 22 minutes of:</a:t>
            </a:r>
          </a:p>
          <a:p>
            <a:pPr algn="l">
              <a:buFont typeface="Arial" panose="020B0604020202020204" pitchFamily="34" charset="0"/>
              <a:buChar char="•"/>
            </a:pPr>
            <a:r>
              <a:rPr lang="en-US" b="1" i="0" dirty="0">
                <a:solidFill>
                  <a:srgbClr val="262626"/>
                </a:solidFill>
                <a:effectLst/>
                <a:latin typeface="Open Sans" panose="020B0606030504020204" pitchFamily="34" charset="0"/>
              </a:rPr>
              <a:t>200 meter Run</a:t>
            </a:r>
          </a:p>
          <a:p>
            <a:pPr algn="l">
              <a:buFont typeface="Arial" panose="020B0604020202020204" pitchFamily="34" charset="0"/>
              <a:buChar char="•"/>
            </a:pPr>
            <a:r>
              <a:rPr lang="en-US" b="1" i="0" dirty="0">
                <a:solidFill>
                  <a:srgbClr val="262626"/>
                </a:solidFill>
                <a:effectLst/>
                <a:latin typeface="Open Sans" panose="020B0606030504020204" pitchFamily="34" charset="0"/>
              </a:rPr>
              <a:t>22 Deadlifts (185/125 </a:t>
            </a:r>
            <a:r>
              <a:rPr lang="en-US" b="1" i="0" dirty="0" err="1">
                <a:solidFill>
                  <a:srgbClr val="262626"/>
                </a:solidFill>
                <a:effectLst/>
                <a:latin typeface="Open Sans" panose="020B0606030504020204" pitchFamily="34" charset="0"/>
              </a:rPr>
              <a:t>lb</a:t>
            </a:r>
            <a:r>
              <a:rPr lang="en-US" b="1" i="0" dirty="0">
                <a:solidFill>
                  <a:srgbClr val="262626"/>
                </a:solidFill>
                <a:effectLst/>
                <a:latin typeface="Open Sans" panose="020B0606030504020204" pitchFamily="34" charset="0"/>
              </a:rPr>
              <a:t>)</a:t>
            </a:r>
          </a:p>
          <a:p>
            <a:pPr algn="l">
              <a:buFont typeface="Arial" panose="020B0604020202020204" pitchFamily="34" charset="0"/>
              <a:buChar char="•"/>
            </a:pPr>
            <a:r>
              <a:rPr lang="en-US" b="1" i="0" dirty="0">
                <a:solidFill>
                  <a:srgbClr val="262626"/>
                </a:solidFill>
                <a:effectLst/>
                <a:latin typeface="Open Sans" panose="020B0606030504020204" pitchFamily="34" charset="0"/>
              </a:rPr>
              <a:t>22 Pull-Ups</a:t>
            </a:r>
          </a:p>
          <a:p>
            <a:br>
              <a:rPr lang="en-US" dirty="0"/>
            </a:br>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#6:  </a:t>
            </a:r>
            <a:r>
              <a:rPr lang="en-US" sz="3600" b="1" dirty="0" err="1"/>
              <a:t>Ollis</a:t>
            </a:r>
            <a:endParaRPr lang="en-US" sz="3600" b="1" dirty="0"/>
          </a:p>
          <a:p>
            <a:r>
              <a:rPr lang="en-US" dirty="0"/>
              <a:t>Friday 1430</a:t>
            </a:r>
          </a:p>
        </p:txBody>
      </p:sp>
      <p:sp>
        <p:nvSpPr>
          <p:cNvPr id="8" name="TextBox 7">
            <a:extLst>
              <a:ext uri="{FF2B5EF4-FFF2-40B4-BE49-F238E27FC236}">
                <a16:creationId xmlns:a16="http://schemas.microsoft.com/office/drawing/2014/main" id="{80A83E7B-8FA7-F2E1-6ECD-40E22CF9E25C}"/>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sp>
        <p:nvSpPr>
          <p:cNvPr id="4" name="TextBox 3">
            <a:extLst>
              <a:ext uri="{FF2B5EF4-FFF2-40B4-BE49-F238E27FC236}">
                <a16:creationId xmlns:a16="http://schemas.microsoft.com/office/drawing/2014/main" id="{86014423-D592-830C-C852-DAE861E23099}"/>
              </a:ext>
            </a:extLst>
          </p:cNvPr>
          <p:cNvSpPr txBox="1"/>
          <p:nvPr/>
        </p:nvSpPr>
        <p:spPr>
          <a:xfrm>
            <a:off x="7746124" y="4861740"/>
            <a:ext cx="6096000" cy="923330"/>
          </a:xfrm>
          <a:prstGeom prst="rect">
            <a:avLst/>
          </a:prstGeom>
          <a:noFill/>
        </p:spPr>
        <p:txBody>
          <a:bodyPr wrap="square">
            <a:spAutoFit/>
          </a:bodyPr>
          <a:lstStyle/>
          <a:p>
            <a:pPr algn="l">
              <a:buFont typeface="Arial" panose="020B0604020202020204" pitchFamily="34" charset="0"/>
              <a:buChar char="•"/>
            </a:pPr>
            <a:r>
              <a:rPr lang="en-US" b="1" i="0" dirty="0">
                <a:solidFill>
                  <a:srgbClr val="262626"/>
                </a:solidFill>
                <a:effectLst/>
                <a:latin typeface="Open Sans" panose="020B0606030504020204" pitchFamily="34" charset="0"/>
              </a:rPr>
              <a:t>22 Burpees</a:t>
            </a:r>
          </a:p>
          <a:p>
            <a:pPr algn="l">
              <a:buFont typeface="Arial" panose="020B0604020202020204" pitchFamily="34" charset="0"/>
              <a:buChar char="•"/>
            </a:pPr>
            <a:r>
              <a:rPr lang="en-US" b="1" i="0" dirty="0">
                <a:solidFill>
                  <a:srgbClr val="262626"/>
                </a:solidFill>
                <a:effectLst/>
                <a:latin typeface="Open Sans" panose="020B0606030504020204" pitchFamily="34" charset="0"/>
              </a:rPr>
              <a:t>22 Russian KB Swings (53/35 </a:t>
            </a:r>
            <a:r>
              <a:rPr lang="en-US" b="1" i="0" dirty="0" err="1">
                <a:solidFill>
                  <a:srgbClr val="262626"/>
                </a:solidFill>
                <a:effectLst/>
                <a:latin typeface="Open Sans" panose="020B0606030504020204" pitchFamily="34" charset="0"/>
              </a:rPr>
              <a:t>lb</a:t>
            </a:r>
            <a:r>
              <a:rPr lang="en-US" b="1" i="0" dirty="0">
                <a:solidFill>
                  <a:srgbClr val="262626"/>
                </a:solidFill>
                <a:effectLst/>
                <a:latin typeface="Open Sans" panose="020B0606030504020204" pitchFamily="34" charset="0"/>
              </a:rPr>
              <a:t>)</a:t>
            </a:r>
          </a:p>
          <a:p>
            <a:pPr algn="l">
              <a:buFont typeface="Arial" panose="020B0604020202020204" pitchFamily="34" charset="0"/>
              <a:buChar char="•"/>
            </a:pPr>
            <a:r>
              <a:rPr lang="en-US" b="1" i="0" dirty="0">
                <a:solidFill>
                  <a:srgbClr val="262626"/>
                </a:solidFill>
                <a:effectLst/>
                <a:latin typeface="Open Sans" panose="020B0606030504020204" pitchFamily="34" charset="0"/>
              </a:rPr>
              <a:t>22 Walking Lunges (L+R=1)</a:t>
            </a:r>
          </a:p>
        </p:txBody>
      </p:sp>
      <p:pic>
        <p:nvPicPr>
          <p:cNvPr id="9" name="Picture 8" descr="A person in military uniform&#10;&#10;Description automatically generated with low confidence">
            <a:extLst>
              <a:ext uri="{FF2B5EF4-FFF2-40B4-BE49-F238E27FC236}">
                <a16:creationId xmlns:a16="http://schemas.microsoft.com/office/drawing/2014/main" id="{0FCF7067-AFA6-F310-E695-40F663F42595}"/>
              </a:ext>
            </a:extLst>
          </p:cNvPr>
          <p:cNvPicPr>
            <a:picLocks noChangeAspect="1"/>
          </p:cNvPicPr>
          <p:nvPr/>
        </p:nvPicPr>
        <p:blipFill>
          <a:blip r:embed="rId4"/>
          <a:stretch>
            <a:fillRect/>
          </a:stretch>
        </p:blipFill>
        <p:spPr>
          <a:xfrm>
            <a:off x="262758" y="1361880"/>
            <a:ext cx="4191962" cy="4191962"/>
          </a:xfrm>
          <a:prstGeom prst="rect">
            <a:avLst/>
          </a:prstGeom>
        </p:spPr>
      </p:pic>
    </p:spTree>
    <p:extLst>
      <p:ext uri="{BB962C8B-B14F-4D97-AF65-F5344CB8AC3E}">
        <p14:creationId xmlns:p14="http://schemas.microsoft.com/office/powerpoint/2010/main" val="28377927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868561" y="1304158"/>
            <a:ext cx="6882005" cy="5724644"/>
          </a:xfrm>
          <a:prstGeom prst="rect">
            <a:avLst/>
          </a:prstGeom>
          <a:noFill/>
        </p:spPr>
        <p:txBody>
          <a:bodyPr wrap="square">
            <a:spAutoFit/>
          </a:bodyPr>
          <a:lstStyle/>
          <a:p>
            <a:pPr algn="l"/>
            <a:r>
              <a:rPr lang="en-US" sz="1400" b="1" i="0" u="none" strike="noStrike" dirty="0">
                <a:solidFill>
                  <a:srgbClr val="262626"/>
                </a:solidFill>
                <a:effectLst/>
                <a:latin typeface="Open Sans" panose="020F0502020204030204" pitchFamily="34" charset="0"/>
              </a:rPr>
              <a:t>Background:</a:t>
            </a:r>
            <a:r>
              <a:rPr lang="en-US" sz="1400" b="0" i="0" u="none" strike="noStrike" dirty="0">
                <a:solidFill>
                  <a:srgbClr val="262626"/>
                </a:solidFill>
                <a:effectLst/>
                <a:latin typeface="Open Sans" panose="020F0502020204030204" pitchFamily="34" charset="0"/>
              </a:rPr>
              <a:t>  </a:t>
            </a:r>
            <a:r>
              <a:rPr lang="en-US" sz="1400" b="0" i="0" dirty="0">
                <a:solidFill>
                  <a:srgbClr val="262626"/>
                </a:solidFill>
                <a:effectLst/>
                <a:latin typeface="Open Sans" panose="020B0606030504020204" pitchFamily="34" charset="0"/>
              </a:rPr>
              <a:t>This workout is dedicated to the 13 service members – 11 Marines, an Army Corpsman, and a Navy Corpsman – who died on August 26, 2021, at the airport in Kabul, Afghanistan, while engaged in a dangerous, selfless mission to save the lives of others. They were assisting in the evacuation of US Citizens and friendly Afghan nationals.</a:t>
            </a:r>
          </a:p>
          <a:p>
            <a:pPr algn="l"/>
            <a:r>
              <a:rPr lang="en-US" sz="1400" b="0" i="0" dirty="0">
                <a:solidFill>
                  <a:srgbClr val="262626"/>
                </a:solidFill>
                <a:effectLst/>
                <a:latin typeface="Open Sans" panose="020B0606030504020204" pitchFamily="34" charset="0"/>
              </a:rPr>
              <a:t>The </a:t>
            </a:r>
            <a:r>
              <a:rPr lang="en-US" sz="1400" b="0" i="0" u="none" strike="noStrike" dirty="0">
                <a:solidFill>
                  <a:srgbClr val="2D60C5"/>
                </a:solidFill>
                <a:effectLst/>
                <a:latin typeface="Open Sans" panose="020B0606030504020204" pitchFamily="34" charset="0"/>
                <a:hlinkClick r:id="rId2"/>
              </a:rPr>
              <a:t>attack</a:t>
            </a:r>
            <a:r>
              <a:rPr lang="en-US" sz="1400" b="0" i="0" dirty="0">
                <a:solidFill>
                  <a:srgbClr val="262626"/>
                </a:solidFill>
                <a:effectLst/>
                <a:latin typeface="Open Sans" panose="020B0606030504020204" pitchFamily="34" charset="0"/>
              </a:rPr>
              <a:t> marked one of the deadliest days for American forces in the past decade of the 20-year war in Afghanistan — and took place just days ahead of the U.S.’s planned full withdrawal from the country that was overtaken on Aug. 15 by the Taliban.</a:t>
            </a:r>
          </a:p>
          <a:p>
            <a:pPr algn="l"/>
            <a:br>
              <a:rPr lang="en-US" b="0" i="0" u="none" strike="noStrike" dirty="0">
                <a:solidFill>
                  <a:srgbClr val="262626"/>
                </a:solidFill>
                <a:effectLst/>
                <a:latin typeface="Open Sans" panose="020B0606030504020204" pitchFamily="34" charset="0"/>
              </a:rPr>
            </a:br>
            <a:r>
              <a:rPr lang="en-US" sz="1400" b="1" i="0" dirty="0">
                <a:solidFill>
                  <a:srgbClr val="262626"/>
                </a:solidFill>
                <a:effectLst/>
                <a:highlight>
                  <a:srgbClr val="FFFFFF"/>
                </a:highlight>
                <a:latin typeface="Open Sans" panose="020B0606030504020204" pitchFamily="34" charset="0"/>
              </a:rPr>
              <a:t>For Time</a:t>
            </a:r>
          </a:p>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20 Deadlifts (75/55 </a:t>
            </a:r>
            <a:r>
              <a:rPr lang="en-US" sz="1400" b="1" i="0" dirty="0" err="1">
                <a:solidFill>
                  <a:srgbClr val="262626"/>
                </a:solidFill>
                <a:effectLst/>
                <a:highlight>
                  <a:srgbClr val="FFFFFF"/>
                </a:highlight>
                <a:latin typeface="Open Sans" panose="020B0606030504020204" pitchFamily="34" charset="0"/>
              </a:rPr>
              <a:t>lb</a:t>
            </a:r>
            <a:r>
              <a:rPr lang="en-US" sz="1400" b="1" i="0" dirty="0">
                <a:solidFill>
                  <a:srgbClr val="262626"/>
                </a:solidFill>
                <a:effectLst/>
                <a:highlight>
                  <a:srgbClr val="FFFFFF"/>
                </a:highlight>
                <a:latin typeface="Open Sans" panose="020B0606030504020204" pitchFamily="34" charset="0"/>
              </a:rPr>
              <a:t>)</a:t>
            </a:r>
          </a:p>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23 Hang Power Cleans (75/55 </a:t>
            </a:r>
            <a:r>
              <a:rPr lang="en-US" sz="1400" b="1" i="0" dirty="0" err="1">
                <a:solidFill>
                  <a:srgbClr val="262626"/>
                </a:solidFill>
                <a:effectLst/>
                <a:highlight>
                  <a:srgbClr val="FFFFFF"/>
                </a:highlight>
                <a:latin typeface="Open Sans" panose="020B0606030504020204" pitchFamily="34" charset="0"/>
              </a:rPr>
              <a:t>lb</a:t>
            </a:r>
            <a:r>
              <a:rPr lang="en-US" sz="1400" b="1" i="0" dirty="0">
                <a:solidFill>
                  <a:srgbClr val="262626"/>
                </a:solidFill>
                <a:effectLst/>
                <a:highlight>
                  <a:srgbClr val="FFFFFF"/>
                </a:highlight>
                <a:latin typeface="Open Sans" panose="020B0606030504020204" pitchFamily="34" charset="0"/>
              </a:rPr>
              <a:t>)</a:t>
            </a:r>
          </a:p>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31 Front Squats (75/55 </a:t>
            </a:r>
            <a:r>
              <a:rPr lang="en-US" sz="1400" b="1" i="0" dirty="0" err="1">
                <a:solidFill>
                  <a:srgbClr val="262626"/>
                </a:solidFill>
                <a:effectLst/>
                <a:highlight>
                  <a:srgbClr val="FFFFFF"/>
                </a:highlight>
                <a:latin typeface="Open Sans" panose="020B0606030504020204" pitchFamily="34" charset="0"/>
              </a:rPr>
              <a:t>lb</a:t>
            </a:r>
            <a:r>
              <a:rPr lang="en-US" sz="1400" b="1" i="0" dirty="0">
                <a:solidFill>
                  <a:srgbClr val="262626"/>
                </a:solidFill>
                <a:effectLst/>
                <a:highlight>
                  <a:srgbClr val="FFFFFF"/>
                </a:highlight>
                <a:latin typeface="Open Sans" panose="020B0606030504020204" pitchFamily="34" charset="0"/>
              </a:rPr>
              <a:t>)</a:t>
            </a:r>
          </a:p>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23 Push Presses (75/55 </a:t>
            </a:r>
            <a:r>
              <a:rPr lang="en-US" sz="1400" b="1" i="0" dirty="0" err="1">
                <a:solidFill>
                  <a:srgbClr val="262626"/>
                </a:solidFill>
                <a:effectLst/>
                <a:highlight>
                  <a:srgbClr val="FFFFFF"/>
                </a:highlight>
                <a:latin typeface="Open Sans" panose="020B0606030504020204" pitchFamily="34" charset="0"/>
              </a:rPr>
              <a:t>lb</a:t>
            </a:r>
            <a:r>
              <a:rPr lang="en-US" sz="1400" b="1" i="0" dirty="0">
                <a:solidFill>
                  <a:srgbClr val="262626"/>
                </a:solidFill>
                <a:effectLst/>
                <a:highlight>
                  <a:srgbClr val="FFFFFF"/>
                </a:highlight>
                <a:latin typeface="Open Sans" panose="020B0606030504020204" pitchFamily="34" charset="0"/>
              </a:rPr>
              <a:t>)</a:t>
            </a:r>
          </a:p>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22 Box Jump Overs (24/20 in)</a:t>
            </a:r>
          </a:p>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20 Butterfly Sit-Ups</a:t>
            </a:r>
          </a:p>
          <a:p>
            <a:pPr>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20 Reverse Step Lunges</a:t>
            </a:r>
          </a:p>
          <a:p>
            <a:pPr algn="l">
              <a:buFont typeface="Arial" panose="020B0604020202020204" pitchFamily="34" charset="0"/>
              <a:buChar char="•"/>
            </a:pPr>
            <a:endParaRPr lang="en-US" sz="1400" b="1" i="0" dirty="0">
              <a:solidFill>
                <a:srgbClr val="262626"/>
              </a:solidFill>
              <a:effectLst/>
              <a:highlight>
                <a:srgbClr val="FFFFFF"/>
              </a:highlight>
              <a:latin typeface="Open Sans" panose="020B0606030504020204" pitchFamily="34" charset="0"/>
            </a:endParaRPr>
          </a:p>
          <a:p>
            <a:pPr algn="l"/>
            <a:br>
              <a:rPr lang="en-US" sz="1400" b="1" i="0" dirty="0">
                <a:solidFill>
                  <a:srgbClr val="262626"/>
                </a:solidFill>
                <a:effectLst/>
                <a:highlight>
                  <a:srgbClr val="FFFFFF"/>
                </a:highlight>
                <a:latin typeface="Open Sans" panose="020B0606030504020204" pitchFamily="34" charset="0"/>
              </a:rPr>
            </a:br>
            <a:r>
              <a:rPr lang="en-US" sz="1400" b="1" i="0" dirty="0">
                <a:solidFill>
                  <a:srgbClr val="262626"/>
                </a:solidFill>
                <a:effectLst/>
                <a:highlight>
                  <a:srgbClr val="FFFFFF"/>
                </a:highlight>
                <a:latin typeface="Open Sans" panose="020B0606030504020204" pitchFamily="34" charset="0"/>
              </a:rPr>
              <a:t>Perform 13 Burpees after each movement.</a:t>
            </a:r>
          </a:p>
          <a:p>
            <a:pPr algn="l"/>
            <a:br>
              <a:rPr lang="en-US" b="0" i="0" dirty="0">
                <a:solidFill>
                  <a:srgbClr val="262626"/>
                </a:solidFill>
                <a:effectLst/>
                <a:highlight>
                  <a:srgbClr val="FFFFFF"/>
                </a:highlight>
                <a:latin typeface="Open Sans" panose="020B0606030504020204" pitchFamily="34" charset="0"/>
              </a:rPr>
            </a:br>
            <a:endParaRPr lang="en-US" b="0" i="0" dirty="0">
              <a:solidFill>
                <a:srgbClr val="262626"/>
              </a:solidFill>
              <a:effectLst/>
              <a:highlight>
                <a:srgbClr val="FFFFFF"/>
              </a:highlight>
              <a:latin typeface="Open Sans" panose="020B0606030504020204" pitchFamily="34" charset="0"/>
            </a:endParaRP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#7:  The Thirteen</a:t>
            </a:r>
          </a:p>
          <a:p>
            <a:r>
              <a:rPr lang="en-US" dirty="0"/>
              <a:t>Friday 1430</a:t>
            </a:r>
          </a:p>
        </p:txBody>
      </p:sp>
      <p:sp>
        <p:nvSpPr>
          <p:cNvPr id="8" name="TextBox 7">
            <a:extLst>
              <a:ext uri="{FF2B5EF4-FFF2-40B4-BE49-F238E27FC236}">
                <a16:creationId xmlns:a16="http://schemas.microsoft.com/office/drawing/2014/main" id="{911EC4A8-BF80-9B76-7765-21121B0BD48C}"/>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4" name="Picture 3" descr="A collage of a person wearing a military uniform&#10;&#10;Description automatically generated with low confidence">
            <a:extLst>
              <a:ext uri="{FF2B5EF4-FFF2-40B4-BE49-F238E27FC236}">
                <a16:creationId xmlns:a16="http://schemas.microsoft.com/office/drawing/2014/main" id="{F94454AF-34E9-9655-5097-100C74A89E39}"/>
              </a:ext>
            </a:extLst>
          </p:cNvPr>
          <p:cNvPicPr>
            <a:picLocks noChangeAspect="1"/>
          </p:cNvPicPr>
          <p:nvPr/>
        </p:nvPicPr>
        <p:blipFill>
          <a:blip r:embed="rId4"/>
          <a:stretch>
            <a:fillRect/>
          </a:stretch>
        </p:blipFill>
        <p:spPr>
          <a:xfrm>
            <a:off x="262758" y="1399846"/>
            <a:ext cx="4561004" cy="2699188"/>
          </a:xfrm>
          <a:prstGeom prst="rect">
            <a:avLst/>
          </a:prstGeom>
        </p:spPr>
      </p:pic>
      <p:sp>
        <p:nvSpPr>
          <p:cNvPr id="9" name="TextBox 8">
            <a:extLst>
              <a:ext uri="{FF2B5EF4-FFF2-40B4-BE49-F238E27FC236}">
                <a16:creationId xmlns:a16="http://schemas.microsoft.com/office/drawing/2014/main" id="{5BA59606-00F1-3058-AC19-0EB45BBEAA25}"/>
              </a:ext>
            </a:extLst>
          </p:cNvPr>
          <p:cNvSpPr txBox="1"/>
          <p:nvPr/>
        </p:nvSpPr>
        <p:spPr>
          <a:xfrm>
            <a:off x="235114" y="4119405"/>
            <a:ext cx="5087007" cy="2677656"/>
          </a:xfrm>
          <a:prstGeom prst="rect">
            <a:avLst/>
          </a:prstGeom>
          <a:noFill/>
        </p:spPr>
        <p:txBody>
          <a:bodyPr wrap="square">
            <a:spAutoFit/>
          </a:bodyPr>
          <a:lstStyle/>
          <a:p>
            <a:r>
              <a:rPr lang="en-US" sz="1200" b="0" i="0" dirty="0">
                <a:solidFill>
                  <a:srgbClr val="262626"/>
                </a:solidFill>
                <a:effectLst/>
                <a:latin typeface="Open Sans" panose="020B0606030504020204" pitchFamily="34" charset="0"/>
              </a:rPr>
              <a:t>The soldiers who sacrificed their lives were:</a:t>
            </a:r>
            <a:br>
              <a:rPr lang="en-US" sz="1200" dirty="0"/>
            </a:br>
            <a:r>
              <a:rPr lang="en-US" sz="1200" b="0" i="0" dirty="0">
                <a:solidFill>
                  <a:srgbClr val="262626"/>
                </a:solidFill>
                <a:effectLst/>
                <a:latin typeface="Open Sans" panose="020B0606030504020204" pitchFamily="34" charset="0"/>
              </a:rPr>
              <a:t>– Dylan Merola – 20</a:t>
            </a:r>
            <a:br>
              <a:rPr lang="en-US" sz="1200" dirty="0"/>
            </a:br>
            <a:r>
              <a:rPr lang="en-US" sz="1200" b="0" i="0" dirty="0">
                <a:solidFill>
                  <a:srgbClr val="262626"/>
                </a:solidFill>
                <a:effectLst/>
                <a:latin typeface="Open Sans" panose="020B0606030504020204" pitchFamily="34" charset="0"/>
              </a:rPr>
              <a:t>– </a:t>
            </a:r>
            <a:r>
              <a:rPr lang="en-US" sz="1200" b="0" i="0" dirty="0" err="1">
                <a:solidFill>
                  <a:srgbClr val="262626"/>
                </a:solidFill>
                <a:effectLst/>
                <a:latin typeface="Open Sans" panose="020B0606030504020204" pitchFamily="34" charset="0"/>
              </a:rPr>
              <a:t>Daegan</a:t>
            </a:r>
            <a:r>
              <a:rPr lang="en-US" sz="1200" b="0" i="0" dirty="0">
                <a:solidFill>
                  <a:srgbClr val="262626"/>
                </a:solidFill>
                <a:effectLst/>
                <a:latin typeface="Open Sans" panose="020B0606030504020204" pitchFamily="34" charset="0"/>
              </a:rPr>
              <a:t> William-</a:t>
            </a:r>
            <a:r>
              <a:rPr lang="en-US" sz="1200" b="0" i="0" dirty="0" err="1">
                <a:solidFill>
                  <a:srgbClr val="262626"/>
                </a:solidFill>
                <a:effectLst/>
                <a:latin typeface="Open Sans" panose="020B0606030504020204" pitchFamily="34" charset="0"/>
              </a:rPr>
              <a:t>Tyeler</a:t>
            </a:r>
            <a:r>
              <a:rPr lang="en-US" sz="1200" b="0" i="0" dirty="0">
                <a:solidFill>
                  <a:srgbClr val="262626"/>
                </a:solidFill>
                <a:effectLst/>
                <a:latin typeface="Open Sans" panose="020B0606030504020204" pitchFamily="34" charset="0"/>
              </a:rPr>
              <a:t> Page – 23</a:t>
            </a:r>
            <a:br>
              <a:rPr lang="en-US" sz="1200" dirty="0"/>
            </a:br>
            <a:r>
              <a:rPr lang="en-US" sz="1200" b="0" i="0" dirty="0">
                <a:solidFill>
                  <a:srgbClr val="262626"/>
                </a:solidFill>
                <a:effectLst/>
                <a:latin typeface="Open Sans" panose="020B0606030504020204" pitchFamily="34" charset="0"/>
              </a:rPr>
              <a:t>– Humberto Sanchez – 22</a:t>
            </a:r>
            <a:br>
              <a:rPr lang="en-US" sz="1200" dirty="0"/>
            </a:br>
            <a:r>
              <a:rPr lang="en-US" sz="1200" b="0" i="0" dirty="0">
                <a:solidFill>
                  <a:srgbClr val="262626"/>
                </a:solidFill>
                <a:effectLst/>
                <a:latin typeface="Open Sans" panose="020B0606030504020204" pitchFamily="34" charset="0"/>
              </a:rPr>
              <a:t>– </a:t>
            </a:r>
            <a:r>
              <a:rPr lang="en-US" sz="1200" b="0" i="0" dirty="0" err="1">
                <a:solidFill>
                  <a:srgbClr val="262626"/>
                </a:solidFill>
                <a:effectLst/>
                <a:latin typeface="Open Sans" panose="020B0606030504020204" pitchFamily="34" charset="0"/>
              </a:rPr>
              <a:t>Johanny</a:t>
            </a:r>
            <a:r>
              <a:rPr lang="en-US" sz="1200" b="0" i="0" dirty="0">
                <a:solidFill>
                  <a:srgbClr val="262626"/>
                </a:solidFill>
                <a:effectLst/>
                <a:latin typeface="Open Sans" panose="020B0606030504020204" pitchFamily="34" charset="0"/>
              </a:rPr>
              <a:t> Rosario – 25</a:t>
            </a:r>
            <a:br>
              <a:rPr lang="en-US" sz="1200" dirty="0"/>
            </a:br>
            <a:r>
              <a:rPr lang="en-US" sz="1200" b="0" i="0" dirty="0">
                <a:solidFill>
                  <a:srgbClr val="262626"/>
                </a:solidFill>
                <a:effectLst/>
                <a:latin typeface="Open Sans" panose="020B0606030504020204" pitchFamily="34" charset="0"/>
              </a:rPr>
              <a:t>– Nicole Gee – 23</a:t>
            </a:r>
            <a:br>
              <a:rPr lang="en-US" sz="1200" dirty="0"/>
            </a:br>
            <a:r>
              <a:rPr lang="en-US" sz="1200" b="0" i="0" dirty="0">
                <a:solidFill>
                  <a:srgbClr val="262626"/>
                </a:solidFill>
                <a:effectLst/>
                <a:latin typeface="Open Sans" panose="020B0606030504020204" pitchFamily="34" charset="0"/>
              </a:rPr>
              <a:t>– Hunter Lopez – 22</a:t>
            </a:r>
            <a:br>
              <a:rPr lang="en-US" sz="1200" dirty="0"/>
            </a:br>
            <a:r>
              <a:rPr lang="en-US" sz="1200" b="0" i="0" dirty="0">
                <a:solidFill>
                  <a:srgbClr val="262626"/>
                </a:solidFill>
                <a:effectLst/>
                <a:latin typeface="Open Sans" panose="020B0606030504020204" pitchFamily="34" charset="0"/>
              </a:rPr>
              <a:t>– Taylor Hoover – 31</a:t>
            </a:r>
            <a:br>
              <a:rPr lang="en-US" sz="1200" dirty="0"/>
            </a:br>
            <a:r>
              <a:rPr lang="en-US" sz="1200" b="0" i="0" dirty="0">
                <a:solidFill>
                  <a:srgbClr val="262626"/>
                </a:solidFill>
                <a:effectLst/>
                <a:latin typeface="Open Sans" panose="020B0606030504020204" pitchFamily="34" charset="0"/>
              </a:rPr>
              <a:t>– Ryan Knauss – 23</a:t>
            </a:r>
            <a:br>
              <a:rPr lang="en-US" sz="1200" dirty="0"/>
            </a:br>
            <a:r>
              <a:rPr lang="en-US" sz="1200" b="0" i="0" dirty="0">
                <a:solidFill>
                  <a:srgbClr val="262626"/>
                </a:solidFill>
                <a:effectLst/>
                <a:latin typeface="Open Sans" panose="020B0606030504020204" pitchFamily="34" charset="0"/>
              </a:rPr>
              <a:t>– David Lee Espinoza – 20</a:t>
            </a:r>
            <a:br>
              <a:rPr lang="en-US" sz="1200" dirty="0"/>
            </a:br>
            <a:r>
              <a:rPr lang="en-US" sz="1200" b="0" i="0" dirty="0">
                <a:solidFill>
                  <a:srgbClr val="262626"/>
                </a:solidFill>
                <a:effectLst/>
                <a:latin typeface="Open Sans" panose="020B0606030504020204" pitchFamily="34" charset="0"/>
              </a:rPr>
              <a:t>– Rylee McCollum – 20</a:t>
            </a:r>
            <a:br>
              <a:rPr lang="en-US" sz="1200" dirty="0"/>
            </a:br>
            <a:r>
              <a:rPr lang="en-US" sz="1200" b="0" i="0" dirty="0">
                <a:solidFill>
                  <a:srgbClr val="262626"/>
                </a:solidFill>
                <a:effectLst/>
                <a:latin typeface="Open Sans" panose="020B0606030504020204" pitchFamily="34" charset="0"/>
              </a:rPr>
              <a:t>– Jared Schmitz – 20</a:t>
            </a:r>
            <a:br>
              <a:rPr lang="en-US" sz="1200" dirty="0"/>
            </a:br>
            <a:r>
              <a:rPr lang="en-US" sz="1200" b="0" i="0" dirty="0">
                <a:solidFill>
                  <a:srgbClr val="262626"/>
                </a:solidFill>
                <a:effectLst/>
                <a:latin typeface="Open Sans" panose="020B0606030504020204" pitchFamily="34" charset="0"/>
              </a:rPr>
              <a:t>– Kareem </a:t>
            </a:r>
            <a:r>
              <a:rPr lang="en-US" sz="1200" b="0" i="0" dirty="0" err="1">
                <a:solidFill>
                  <a:srgbClr val="262626"/>
                </a:solidFill>
                <a:effectLst/>
                <a:latin typeface="Open Sans" panose="020B0606030504020204" pitchFamily="34" charset="0"/>
              </a:rPr>
              <a:t>Nikoui</a:t>
            </a:r>
            <a:r>
              <a:rPr lang="en-US" sz="1200" b="0" i="0" dirty="0">
                <a:solidFill>
                  <a:srgbClr val="262626"/>
                </a:solidFill>
                <a:effectLst/>
                <a:latin typeface="Open Sans" panose="020B0606030504020204" pitchFamily="34" charset="0"/>
              </a:rPr>
              <a:t> – 20</a:t>
            </a:r>
            <a:br>
              <a:rPr lang="en-US" sz="1200" dirty="0"/>
            </a:br>
            <a:r>
              <a:rPr lang="en-US" sz="1200" b="0" i="0" dirty="0">
                <a:solidFill>
                  <a:srgbClr val="262626"/>
                </a:solidFill>
                <a:effectLst/>
                <a:latin typeface="Open Sans" panose="020B0606030504020204" pitchFamily="34" charset="0"/>
              </a:rPr>
              <a:t>– Max </a:t>
            </a:r>
            <a:r>
              <a:rPr lang="en-US" sz="1200" b="0" i="0" dirty="0" err="1">
                <a:solidFill>
                  <a:srgbClr val="262626"/>
                </a:solidFill>
                <a:effectLst/>
                <a:latin typeface="Open Sans" panose="020B0606030504020204" pitchFamily="34" charset="0"/>
              </a:rPr>
              <a:t>Soviak</a:t>
            </a:r>
            <a:r>
              <a:rPr lang="en-US" sz="1200" b="0" i="0" dirty="0">
                <a:solidFill>
                  <a:srgbClr val="262626"/>
                </a:solidFill>
                <a:effectLst/>
                <a:latin typeface="Open Sans" panose="020B0606030504020204" pitchFamily="34" charset="0"/>
              </a:rPr>
              <a:t> – 22</a:t>
            </a:r>
            <a:endParaRPr lang="en-US" sz="1200" dirty="0"/>
          </a:p>
        </p:txBody>
      </p:sp>
      <p:sp>
        <p:nvSpPr>
          <p:cNvPr id="3" name="TextBox 2">
            <a:extLst>
              <a:ext uri="{FF2B5EF4-FFF2-40B4-BE49-F238E27FC236}">
                <a16:creationId xmlns:a16="http://schemas.microsoft.com/office/drawing/2014/main" id="{F3B6441A-7551-E289-FBA0-EE9378FC2166}"/>
              </a:ext>
            </a:extLst>
          </p:cNvPr>
          <p:cNvSpPr txBox="1"/>
          <p:nvPr/>
        </p:nvSpPr>
        <p:spPr>
          <a:xfrm>
            <a:off x="7931425" y="3719248"/>
            <a:ext cx="6096000" cy="1384995"/>
          </a:xfrm>
          <a:prstGeom prst="rect">
            <a:avLst/>
          </a:prstGeom>
          <a:noFill/>
        </p:spPr>
        <p:txBody>
          <a:bodyPr wrap="square">
            <a:spAutoFit/>
          </a:bodyPr>
          <a:lstStyle/>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20 Pull-Ups</a:t>
            </a:r>
          </a:p>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23 Goblet Squats (53/35 </a:t>
            </a:r>
            <a:r>
              <a:rPr lang="en-US" sz="1400" b="1" i="0" dirty="0" err="1">
                <a:solidFill>
                  <a:srgbClr val="262626"/>
                </a:solidFill>
                <a:effectLst/>
                <a:highlight>
                  <a:srgbClr val="FFFFFF"/>
                </a:highlight>
                <a:latin typeface="Open Sans" panose="020B0606030504020204" pitchFamily="34" charset="0"/>
              </a:rPr>
              <a:t>lb</a:t>
            </a:r>
            <a:r>
              <a:rPr lang="en-US" sz="1400" b="1" i="0" dirty="0">
                <a:solidFill>
                  <a:srgbClr val="262626"/>
                </a:solidFill>
                <a:effectLst/>
                <a:highlight>
                  <a:srgbClr val="FFFFFF"/>
                </a:highlight>
                <a:latin typeface="Open Sans" panose="020B0606030504020204" pitchFamily="34" charset="0"/>
              </a:rPr>
              <a:t>)</a:t>
            </a:r>
          </a:p>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25 American Kettlebell Swings (53/35 </a:t>
            </a:r>
            <a:r>
              <a:rPr lang="en-US" sz="1400" b="1" i="0" dirty="0" err="1">
                <a:solidFill>
                  <a:srgbClr val="262626"/>
                </a:solidFill>
                <a:effectLst/>
                <a:highlight>
                  <a:srgbClr val="FFFFFF"/>
                </a:highlight>
                <a:latin typeface="Open Sans" panose="020B0606030504020204" pitchFamily="34" charset="0"/>
              </a:rPr>
              <a:t>lb</a:t>
            </a:r>
            <a:r>
              <a:rPr lang="en-US" sz="1400" b="1" i="0" dirty="0">
                <a:solidFill>
                  <a:srgbClr val="262626"/>
                </a:solidFill>
                <a:effectLst/>
                <a:highlight>
                  <a:srgbClr val="FFFFFF"/>
                </a:highlight>
                <a:latin typeface="Open Sans" panose="020B0606030504020204" pitchFamily="34" charset="0"/>
              </a:rPr>
              <a:t>)</a:t>
            </a:r>
          </a:p>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22 Power Snatches (75/55 </a:t>
            </a:r>
            <a:r>
              <a:rPr lang="en-US" sz="1400" b="1" i="0" dirty="0" err="1">
                <a:solidFill>
                  <a:srgbClr val="262626"/>
                </a:solidFill>
                <a:effectLst/>
                <a:highlight>
                  <a:srgbClr val="FFFFFF"/>
                </a:highlight>
                <a:latin typeface="Open Sans" panose="020B0606030504020204" pitchFamily="34" charset="0"/>
              </a:rPr>
              <a:t>lb</a:t>
            </a:r>
            <a:r>
              <a:rPr lang="en-US" sz="1400" b="1" i="0" dirty="0">
                <a:solidFill>
                  <a:srgbClr val="262626"/>
                </a:solidFill>
                <a:effectLst/>
                <a:highlight>
                  <a:srgbClr val="FFFFFF"/>
                </a:highlight>
                <a:latin typeface="Open Sans" panose="020B0606030504020204" pitchFamily="34" charset="0"/>
              </a:rPr>
              <a:t>)</a:t>
            </a:r>
          </a:p>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20 Overhead Squats (75/55 </a:t>
            </a:r>
            <a:r>
              <a:rPr lang="en-US" sz="1400" b="1" i="0" dirty="0" err="1">
                <a:solidFill>
                  <a:srgbClr val="262626"/>
                </a:solidFill>
                <a:effectLst/>
                <a:highlight>
                  <a:srgbClr val="FFFFFF"/>
                </a:highlight>
                <a:latin typeface="Open Sans" panose="020B0606030504020204" pitchFamily="34" charset="0"/>
              </a:rPr>
              <a:t>lb</a:t>
            </a:r>
            <a:r>
              <a:rPr lang="en-US" sz="1400" b="1" i="0" dirty="0">
                <a:solidFill>
                  <a:srgbClr val="262626"/>
                </a:solidFill>
                <a:effectLst/>
                <a:highlight>
                  <a:srgbClr val="FFFFFF"/>
                </a:highlight>
                <a:latin typeface="Open Sans" panose="020B0606030504020204" pitchFamily="34" charset="0"/>
              </a:rPr>
              <a:t>)</a:t>
            </a:r>
          </a:p>
          <a:p>
            <a:pPr algn="l">
              <a:buFont typeface="Arial" panose="020B0604020202020204" pitchFamily="34" charset="0"/>
              <a:buChar char="•"/>
            </a:pPr>
            <a:r>
              <a:rPr lang="en-US" sz="1400" b="1" i="0" dirty="0">
                <a:solidFill>
                  <a:srgbClr val="262626"/>
                </a:solidFill>
                <a:effectLst/>
                <a:highlight>
                  <a:srgbClr val="FFFFFF"/>
                </a:highlight>
                <a:latin typeface="Open Sans" panose="020B0606030504020204" pitchFamily="34" charset="0"/>
              </a:rPr>
              <a:t>22 Thrusters (75/55 </a:t>
            </a:r>
            <a:r>
              <a:rPr lang="en-US" sz="1400" b="1" i="0" dirty="0" err="1">
                <a:solidFill>
                  <a:srgbClr val="262626"/>
                </a:solidFill>
                <a:effectLst/>
                <a:highlight>
                  <a:srgbClr val="FFFFFF"/>
                </a:highlight>
                <a:latin typeface="Open Sans" panose="020B0606030504020204" pitchFamily="34" charset="0"/>
              </a:rPr>
              <a:t>lb</a:t>
            </a:r>
            <a:r>
              <a:rPr lang="en-US" sz="1400" b="1" i="0" dirty="0">
                <a:solidFill>
                  <a:srgbClr val="262626"/>
                </a:solidFill>
                <a:effectLst/>
                <a:highlight>
                  <a:srgbClr val="FFFFFF"/>
                </a:highlight>
                <a:latin typeface="Open Sans" panose="020B0606030504020204" pitchFamily="34" charset="0"/>
              </a:rPr>
              <a:t>)</a:t>
            </a:r>
          </a:p>
        </p:txBody>
      </p:sp>
    </p:spTree>
    <p:extLst>
      <p:ext uri="{BB962C8B-B14F-4D97-AF65-F5344CB8AC3E}">
        <p14:creationId xmlns:p14="http://schemas.microsoft.com/office/powerpoint/2010/main" val="778312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868561" y="1304158"/>
            <a:ext cx="6419549" cy="5078313"/>
          </a:xfrm>
          <a:prstGeom prst="rect">
            <a:avLst/>
          </a:prstGeom>
          <a:noFill/>
        </p:spPr>
        <p:txBody>
          <a:bodyPr wrap="square">
            <a:spAutoFit/>
          </a:bodyPr>
          <a:lstStyle/>
          <a:p>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dirty="0"/>
              <a:t>U.S. Army Staff Sergeant Edwardo </a:t>
            </a:r>
            <a:r>
              <a:rPr lang="en-US" dirty="0" err="1"/>
              <a:t>Loredo</a:t>
            </a:r>
            <a:r>
              <a:rPr lang="en-US" dirty="0"/>
              <a:t>, 34, of Houston, TX, assigned to the 2nd Battalion, 508th Parachute Infantry Regiment, 4th Brigade Combat Team, 82d Airborne Division, based in Fort Bragg, NC, was killed on June 24, 2010 in </a:t>
            </a:r>
            <a:r>
              <a:rPr lang="en-US" dirty="0" err="1"/>
              <a:t>Jelewar</a:t>
            </a:r>
            <a:r>
              <a:rPr lang="en-US" dirty="0"/>
              <a:t>, Afghanistan, when insurgents attacked his unit with an improvised explosive device.</a:t>
            </a:r>
          </a:p>
          <a:p>
            <a:r>
              <a:rPr lang="en-US" dirty="0"/>
              <a:t>He is survived by his wife, First Sergeant Jennifer </a:t>
            </a:r>
            <a:r>
              <a:rPr lang="en-US" dirty="0" err="1"/>
              <a:t>Loredo</a:t>
            </a:r>
            <a:r>
              <a:rPr lang="en-US" dirty="0"/>
              <a:t>; his daughter, Laura Isabelle; his stepdaughter, Alexis; and his son, Eduardo Enrique.</a:t>
            </a:r>
          </a:p>
          <a:p>
            <a:r>
              <a:rPr lang="en-US" dirty="0"/>
              <a:t>The 6 rounds represent the month (June) and 24 repetitions represent the day Eddie died.</a:t>
            </a:r>
          </a:p>
          <a:p>
            <a:br>
              <a:rPr lang="en-US" b="0" i="0" u="none" strike="noStrike" dirty="0">
                <a:solidFill>
                  <a:srgbClr val="262626"/>
                </a:solidFill>
                <a:effectLst/>
                <a:latin typeface="Open Sans" panose="020B0606030504020204" pitchFamily="34" charset="0"/>
              </a:rPr>
            </a:br>
            <a:r>
              <a:rPr lang="en-US" b="1" dirty="0"/>
              <a:t>6 Rounds For Time</a:t>
            </a:r>
          </a:p>
          <a:p>
            <a:r>
              <a:rPr lang="en-US" b="1" dirty="0"/>
              <a:t>24 Air Squats</a:t>
            </a:r>
          </a:p>
          <a:p>
            <a:r>
              <a:rPr lang="en-US" b="1" dirty="0"/>
              <a:t>24 Push-Ups</a:t>
            </a:r>
          </a:p>
          <a:p>
            <a:r>
              <a:rPr lang="en-US" b="1" dirty="0"/>
              <a:t>24 Walking Lunges</a:t>
            </a:r>
          </a:p>
          <a:p>
            <a:r>
              <a:rPr lang="en-US" b="1" dirty="0"/>
              <a:t>400 meter Run</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#8:  </a:t>
            </a:r>
            <a:r>
              <a:rPr lang="en-US" sz="3600" b="1" dirty="0" err="1"/>
              <a:t>Loredo</a:t>
            </a:r>
            <a:endParaRPr lang="en-US" sz="3600" b="1" dirty="0"/>
          </a:p>
          <a:p>
            <a:r>
              <a:rPr lang="en-US" dirty="0"/>
              <a:t>Friday 1630</a:t>
            </a:r>
          </a:p>
        </p:txBody>
      </p:sp>
      <p:sp>
        <p:nvSpPr>
          <p:cNvPr id="8" name="TextBox 7">
            <a:extLst>
              <a:ext uri="{FF2B5EF4-FFF2-40B4-BE49-F238E27FC236}">
                <a16:creationId xmlns:a16="http://schemas.microsoft.com/office/drawing/2014/main" id="{9715E899-8144-BCF3-A706-AF6193A24D34}"/>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4" name="Picture 3" descr="A person in a uniform&#10;&#10;Description automatically generated with medium confidence">
            <a:extLst>
              <a:ext uri="{FF2B5EF4-FFF2-40B4-BE49-F238E27FC236}">
                <a16:creationId xmlns:a16="http://schemas.microsoft.com/office/drawing/2014/main" id="{0CF72391-A82F-846B-AA21-E67BBFC5A52A}"/>
              </a:ext>
            </a:extLst>
          </p:cNvPr>
          <p:cNvPicPr>
            <a:picLocks noChangeAspect="1"/>
          </p:cNvPicPr>
          <p:nvPr/>
        </p:nvPicPr>
        <p:blipFill>
          <a:blip r:embed="rId4"/>
          <a:stretch>
            <a:fillRect/>
          </a:stretch>
        </p:blipFill>
        <p:spPr>
          <a:xfrm>
            <a:off x="382752" y="1304158"/>
            <a:ext cx="3579755" cy="4760312"/>
          </a:xfrm>
          <a:prstGeom prst="rect">
            <a:avLst/>
          </a:prstGeom>
        </p:spPr>
      </p:pic>
    </p:spTree>
    <p:extLst>
      <p:ext uri="{BB962C8B-B14F-4D97-AF65-F5344CB8AC3E}">
        <p14:creationId xmlns:p14="http://schemas.microsoft.com/office/powerpoint/2010/main" val="38520504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868561" y="1304158"/>
            <a:ext cx="7046285" cy="5478423"/>
          </a:xfrm>
          <a:prstGeom prst="rect">
            <a:avLst/>
          </a:prstGeom>
          <a:noFill/>
        </p:spPr>
        <p:txBody>
          <a:bodyPr wrap="square">
            <a:spAutoFit/>
          </a:bodyPr>
          <a:lstStyle/>
          <a:p>
            <a:pPr algn="l"/>
            <a:r>
              <a:rPr lang="en-US" sz="1600" b="1" i="0" u="none" strike="noStrike" dirty="0" err="1">
                <a:solidFill>
                  <a:srgbClr val="262626"/>
                </a:solidFill>
                <a:effectLst/>
                <a:latin typeface="Open Sans" panose="020F0502020204030204" pitchFamily="34" charset="0"/>
              </a:rPr>
              <a:t>Background</a:t>
            </a:r>
            <a:r>
              <a:rPr lang="en-US" sz="1600" b="0" i="0" dirty="0" err="1">
                <a:solidFill>
                  <a:srgbClr val="262626"/>
                </a:solidFill>
                <a:effectLst/>
                <a:highlight>
                  <a:srgbClr val="FFFFFF"/>
                </a:highlight>
                <a:latin typeface="Open Sans" panose="020B0606030504020204" pitchFamily="34" charset="0"/>
              </a:rPr>
              <a:t>U.S</a:t>
            </a:r>
            <a:r>
              <a:rPr lang="en-US" sz="1600" b="0" i="0" dirty="0">
                <a:solidFill>
                  <a:srgbClr val="262626"/>
                </a:solidFill>
                <a:effectLst/>
                <a:highlight>
                  <a:srgbClr val="FFFFFF"/>
                </a:highlight>
                <a:latin typeface="Open Sans" panose="020B0606030504020204" pitchFamily="34" charset="0"/>
              </a:rPr>
              <a:t>. Army Capt. Andrew Pedersen-Keel, of South Miami, Florida, died March 11, 2013. The 28-year-old was assigned to 1st Battalion, 3rd Special Forces Group (Airborne), in Fort Bragg, North Carolina. Pedersen-Keel was fatally injured in </a:t>
            </a:r>
            <a:r>
              <a:rPr lang="en-US" sz="1600" b="0" i="0" dirty="0" err="1">
                <a:solidFill>
                  <a:srgbClr val="262626"/>
                </a:solidFill>
                <a:effectLst/>
                <a:highlight>
                  <a:srgbClr val="FFFFFF"/>
                </a:highlight>
                <a:latin typeface="Open Sans" panose="020B0606030504020204" pitchFamily="34" charset="0"/>
              </a:rPr>
              <a:t>Jalrez</a:t>
            </a:r>
            <a:r>
              <a:rPr lang="en-US" sz="1600" b="0" i="0" dirty="0">
                <a:solidFill>
                  <a:srgbClr val="262626"/>
                </a:solidFill>
                <a:effectLst/>
                <a:highlight>
                  <a:srgbClr val="FFFFFF"/>
                </a:highlight>
                <a:latin typeface="Open Sans" panose="020B0606030504020204" pitchFamily="34" charset="0"/>
              </a:rPr>
              <a:t> District, Afghanistan, from small-arms fire from an Afghan security-forces member. He is survived by his mother and stepfather, Helen Pedersen Keiser and Bob Keiser; father, Henry Keel; sister, Mary Elizabeth Keel; and </a:t>
            </a:r>
            <a:r>
              <a:rPr lang="en-US" sz="1600" b="0" i="0" dirty="0" err="1">
                <a:solidFill>
                  <a:srgbClr val="262626"/>
                </a:solidFill>
                <a:effectLst/>
                <a:highlight>
                  <a:srgbClr val="FFFFFF"/>
                </a:highlight>
                <a:latin typeface="Open Sans" panose="020B0606030504020204" pitchFamily="34" charset="0"/>
              </a:rPr>
              <a:t>fiancèe</a:t>
            </a:r>
            <a:r>
              <a:rPr lang="en-US" sz="1600" b="0" i="0" dirty="0">
                <a:solidFill>
                  <a:srgbClr val="262626"/>
                </a:solidFill>
                <a:effectLst/>
                <a:highlight>
                  <a:srgbClr val="FFFFFF"/>
                </a:highlight>
                <a:latin typeface="Open Sans" panose="020B0606030504020204" pitchFamily="34" charset="0"/>
              </a:rPr>
              <a:t>, Celeste Pizza.</a:t>
            </a:r>
          </a:p>
          <a:p>
            <a:pPr algn="l"/>
            <a:endParaRPr lang="en-US" sz="1600" b="0" i="0" dirty="0">
              <a:solidFill>
                <a:srgbClr val="262626"/>
              </a:solidFill>
              <a:effectLst/>
              <a:highlight>
                <a:srgbClr val="FFFFFF"/>
              </a:highlight>
              <a:latin typeface="Open Sans" panose="020B0606030504020204" pitchFamily="34" charset="0"/>
            </a:endParaRPr>
          </a:p>
          <a:p>
            <a:pPr algn="l"/>
            <a:r>
              <a:rPr lang="en-US" sz="1600" b="0" i="0" dirty="0">
                <a:solidFill>
                  <a:srgbClr val="262626"/>
                </a:solidFill>
                <a:effectLst/>
                <a:highlight>
                  <a:srgbClr val="FFFFFF"/>
                </a:highlight>
                <a:latin typeface="Open Sans" panose="020B0606030504020204" pitchFamily="34" charset="0"/>
              </a:rPr>
              <a:t>Bob and Helen Pedersen-Keiser, parents of Capt. Andrew Pedersen-Keel, created </a:t>
            </a:r>
            <a:r>
              <a:rPr lang="en-US" sz="1600" b="0" i="0" u="none" strike="noStrike" dirty="0">
                <a:solidFill>
                  <a:srgbClr val="2D60C5"/>
                </a:solidFill>
                <a:effectLst/>
                <a:highlight>
                  <a:srgbClr val="FFFFFF"/>
                </a:highlight>
                <a:latin typeface="Open Sans" panose="020B0606030504020204" pitchFamily="34" charset="0"/>
                <a:hlinkClick r:id="rId3"/>
              </a:rPr>
              <a:t>APK Charities</a:t>
            </a:r>
            <a:r>
              <a:rPr lang="en-US" sz="1600" b="0" i="0" dirty="0">
                <a:solidFill>
                  <a:srgbClr val="262626"/>
                </a:solidFill>
                <a:effectLst/>
                <a:highlight>
                  <a:srgbClr val="FFFFFF"/>
                </a:highlight>
                <a:latin typeface="Open Sans" panose="020B0606030504020204" pitchFamily="34" charset="0"/>
              </a:rPr>
              <a:t> “to properly honor and remember the ultimate sacrifice made by Captain Andrew M. Pedersen-Keel, US Army Special Forces.” The APK Charities provides financial aid and material assistance to charitable organizations and causes.</a:t>
            </a:r>
          </a:p>
          <a:p>
            <a:pPr algn="l"/>
            <a:br>
              <a:rPr lang="en-US" b="0" i="0" u="none" strike="noStrike" dirty="0">
                <a:solidFill>
                  <a:srgbClr val="262626"/>
                </a:solidFill>
                <a:effectLst/>
                <a:latin typeface="Open Sans" panose="020B0606030504020204" pitchFamily="34" charset="0"/>
              </a:rPr>
            </a:br>
            <a:r>
              <a:rPr lang="en-US" b="1" i="0" dirty="0">
                <a:solidFill>
                  <a:srgbClr val="262626"/>
                </a:solidFill>
                <a:effectLst/>
                <a:highlight>
                  <a:srgbClr val="FFFFFF"/>
                </a:highlight>
                <a:latin typeface="Open Sans" panose="020B0606030504020204" pitchFamily="34" charset="0"/>
              </a:rPr>
              <a:t>5 Rounds for Time</a:t>
            </a:r>
          </a:p>
          <a:p>
            <a:pPr algn="l">
              <a:buFont typeface="Arial" panose="020B0604020202020204" pitchFamily="34" charset="0"/>
              <a:buChar char="•"/>
            </a:pPr>
            <a:r>
              <a:rPr lang="en-US" b="1" i="0" dirty="0">
                <a:solidFill>
                  <a:srgbClr val="262626"/>
                </a:solidFill>
                <a:effectLst/>
                <a:highlight>
                  <a:srgbClr val="FFFFFF"/>
                </a:highlight>
                <a:latin typeface="Open Sans" panose="020B0606030504020204" pitchFamily="34" charset="0"/>
              </a:rPr>
              <a:t>10 Back Squats (225/155 </a:t>
            </a:r>
            <a:r>
              <a:rPr lang="en-US" b="1" i="0" dirty="0" err="1">
                <a:solidFill>
                  <a:srgbClr val="262626"/>
                </a:solidFill>
                <a:effectLst/>
                <a:highlight>
                  <a:srgbClr val="FFFFFF"/>
                </a:highlight>
                <a:latin typeface="Open Sans" panose="020B0606030504020204" pitchFamily="34" charset="0"/>
              </a:rPr>
              <a:t>lb</a:t>
            </a:r>
            <a:r>
              <a:rPr lang="en-US" b="1" i="0" dirty="0">
                <a:solidFill>
                  <a:srgbClr val="262626"/>
                </a:solidFill>
                <a:effectLst/>
                <a:highlight>
                  <a:srgbClr val="FFFFFF"/>
                </a:highlight>
                <a:latin typeface="Open Sans" panose="020B0606030504020204" pitchFamily="34" charset="0"/>
              </a:rPr>
              <a:t>)</a:t>
            </a:r>
          </a:p>
          <a:p>
            <a:pPr algn="l">
              <a:buFont typeface="Arial" panose="020B0604020202020204" pitchFamily="34" charset="0"/>
              <a:buChar char="•"/>
            </a:pPr>
            <a:r>
              <a:rPr lang="en-US" b="1" i="0" dirty="0">
                <a:solidFill>
                  <a:srgbClr val="262626"/>
                </a:solidFill>
                <a:effectLst/>
                <a:highlight>
                  <a:srgbClr val="FFFFFF"/>
                </a:highlight>
                <a:latin typeface="Open Sans" panose="020B0606030504020204" pitchFamily="34" charset="0"/>
              </a:rPr>
              <a:t>10 Deadlifts (275/185 </a:t>
            </a:r>
            <a:r>
              <a:rPr lang="en-US" b="1" i="0" dirty="0" err="1">
                <a:solidFill>
                  <a:srgbClr val="262626"/>
                </a:solidFill>
                <a:effectLst/>
                <a:highlight>
                  <a:srgbClr val="FFFFFF"/>
                </a:highlight>
                <a:latin typeface="Open Sans" panose="020B0606030504020204" pitchFamily="34" charset="0"/>
              </a:rPr>
              <a:t>lb</a:t>
            </a:r>
            <a:r>
              <a:rPr lang="en-US" b="1" i="0" dirty="0">
                <a:solidFill>
                  <a:srgbClr val="262626"/>
                </a:solidFill>
                <a:effectLst/>
                <a:highlight>
                  <a:srgbClr val="FFFFFF"/>
                </a:highlight>
                <a:latin typeface="Open Sans" panose="020B0606030504020204" pitchFamily="34" charset="0"/>
              </a:rPr>
              <a:t>)</a:t>
            </a:r>
          </a:p>
          <a:p>
            <a:pPr algn="l">
              <a:buFont typeface="Arial" panose="020B0604020202020204" pitchFamily="34" charset="0"/>
              <a:buChar char="•"/>
            </a:pPr>
            <a:r>
              <a:rPr lang="en-US" b="1" i="0" dirty="0">
                <a:solidFill>
                  <a:srgbClr val="262626"/>
                </a:solidFill>
                <a:effectLst/>
                <a:highlight>
                  <a:srgbClr val="FFFFFF"/>
                </a:highlight>
                <a:latin typeface="Open Sans" panose="020B0606030504020204" pitchFamily="34" charset="0"/>
              </a:rPr>
              <a:t>400 meter Sprint</a:t>
            </a:r>
          </a:p>
          <a:p>
            <a:pPr algn="l">
              <a:buFont typeface="Arial" panose="020B0604020202020204" pitchFamily="34" charset="0"/>
              <a:buChar char="•"/>
            </a:pPr>
            <a:r>
              <a:rPr lang="en-US" b="1" i="0" dirty="0">
                <a:solidFill>
                  <a:srgbClr val="262626"/>
                </a:solidFill>
                <a:effectLst/>
                <a:highlight>
                  <a:srgbClr val="FFFFFF"/>
                </a:highlight>
                <a:latin typeface="Open Sans" panose="020B0606030504020204" pitchFamily="34" charset="0"/>
              </a:rPr>
              <a:t>2 minutes Rest</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#16:  PK</a:t>
            </a:r>
          </a:p>
          <a:p>
            <a:r>
              <a:rPr lang="en-US" dirty="0"/>
              <a:t>Saturday 0030</a:t>
            </a:r>
          </a:p>
        </p:txBody>
      </p:sp>
      <p:sp>
        <p:nvSpPr>
          <p:cNvPr id="8" name="TextBox 7">
            <a:extLst>
              <a:ext uri="{FF2B5EF4-FFF2-40B4-BE49-F238E27FC236}">
                <a16:creationId xmlns:a16="http://schemas.microsoft.com/office/drawing/2014/main" id="{9E6DC498-A3CA-7477-8418-FD576C36BBFC}"/>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4"/>
              </a:rPr>
              <a:t>https://www.24heroes.com</a:t>
            </a:r>
            <a:r>
              <a:rPr lang="en-US" sz="1400" dirty="0"/>
              <a:t> </a:t>
            </a:r>
          </a:p>
        </p:txBody>
      </p:sp>
      <p:pic>
        <p:nvPicPr>
          <p:cNvPr id="3" name="Picture 2" descr="A person in a military uniform holding a sword&#10;&#10;Description automatically generated">
            <a:extLst>
              <a:ext uri="{FF2B5EF4-FFF2-40B4-BE49-F238E27FC236}">
                <a16:creationId xmlns:a16="http://schemas.microsoft.com/office/drawing/2014/main" id="{E6592EC2-F7DC-67FC-FE92-B4F903682B4F}"/>
              </a:ext>
            </a:extLst>
          </p:cNvPr>
          <p:cNvPicPr>
            <a:picLocks noChangeAspect="1"/>
          </p:cNvPicPr>
          <p:nvPr/>
        </p:nvPicPr>
        <p:blipFill>
          <a:blip r:embed="rId5"/>
          <a:stretch>
            <a:fillRect/>
          </a:stretch>
        </p:blipFill>
        <p:spPr>
          <a:xfrm>
            <a:off x="108988" y="1304158"/>
            <a:ext cx="2963042" cy="2963042"/>
          </a:xfrm>
          <a:prstGeom prst="rect">
            <a:avLst/>
          </a:prstGeom>
        </p:spPr>
      </p:pic>
      <p:pic>
        <p:nvPicPr>
          <p:cNvPr id="10" name="Picture 9" descr="A soldier in military gear with a rifle&#10;&#10;Description automatically generated">
            <a:extLst>
              <a:ext uri="{FF2B5EF4-FFF2-40B4-BE49-F238E27FC236}">
                <a16:creationId xmlns:a16="http://schemas.microsoft.com/office/drawing/2014/main" id="{CE1FF8F1-7821-F9C5-C365-96A29806D680}"/>
              </a:ext>
            </a:extLst>
          </p:cNvPr>
          <p:cNvPicPr>
            <a:picLocks noChangeAspect="1"/>
          </p:cNvPicPr>
          <p:nvPr/>
        </p:nvPicPr>
        <p:blipFill>
          <a:blip r:embed="rId6"/>
          <a:stretch>
            <a:fillRect/>
          </a:stretch>
        </p:blipFill>
        <p:spPr>
          <a:xfrm>
            <a:off x="2033168" y="3026979"/>
            <a:ext cx="2333880" cy="3500820"/>
          </a:xfrm>
          <a:prstGeom prst="rect">
            <a:avLst/>
          </a:prstGeom>
        </p:spPr>
      </p:pic>
    </p:spTree>
    <p:extLst>
      <p:ext uri="{BB962C8B-B14F-4D97-AF65-F5344CB8AC3E}">
        <p14:creationId xmlns:p14="http://schemas.microsoft.com/office/powerpoint/2010/main" val="9546226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3962401" y="1304158"/>
            <a:ext cx="7952446" cy="4801314"/>
          </a:xfrm>
          <a:prstGeom prst="rect">
            <a:avLst/>
          </a:prstGeom>
          <a:noFill/>
        </p:spPr>
        <p:txBody>
          <a:bodyPr wrap="square">
            <a:spAutoFit/>
          </a:bodyPr>
          <a:lstStyle/>
          <a:p>
            <a:pPr algn="l"/>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b="0" i="0" dirty="0">
                <a:solidFill>
                  <a:srgbClr val="262626"/>
                </a:solidFill>
                <a:effectLst/>
                <a:latin typeface="Open Sans" panose="020B0606030504020204" pitchFamily="34" charset="0"/>
              </a:rPr>
              <a:t> The “</a:t>
            </a:r>
            <a:r>
              <a:rPr lang="en-US" b="0" i="0" dirty="0" err="1">
                <a:solidFill>
                  <a:srgbClr val="262626"/>
                </a:solidFill>
                <a:effectLst/>
                <a:latin typeface="Open Sans" panose="020B0606030504020204" pitchFamily="34" charset="0"/>
              </a:rPr>
              <a:t>Faas</a:t>
            </a:r>
            <a:r>
              <a:rPr lang="en-US" b="0" i="0" dirty="0">
                <a:solidFill>
                  <a:srgbClr val="262626"/>
                </a:solidFill>
                <a:effectLst/>
                <a:latin typeface="Open Sans" panose="020B0606030504020204" pitchFamily="34" charset="0"/>
              </a:rPr>
              <a:t> Fit” Hero WOD is dedicated to John Weston </a:t>
            </a:r>
            <a:r>
              <a:rPr lang="en-US" b="0" i="0" dirty="0" err="1">
                <a:solidFill>
                  <a:srgbClr val="262626"/>
                </a:solidFill>
                <a:effectLst/>
                <a:latin typeface="Open Sans" panose="020B0606030504020204" pitchFamily="34" charset="0"/>
              </a:rPr>
              <a:t>Faas</a:t>
            </a:r>
            <a:r>
              <a:rPr lang="en-US" b="0" i="0" dirty="0">
                <a:solidFill>
                  <a:srgbClr val="262626"/>
                </a:solidFill>
                <a:effectLst/>
                <a:latin typeface="Open Sans" panose="020B0606030504020204" pitchFamily="34" charset="0"/>
              </a:rPr>
              <a:t>, a US Navy Seal who died during a helicopter crash in Afghanistan on Saturday, August 6, 2011. John graduated from Minnehaha Academy in 1998 where he was co-valedictorian of his class. He was also captain and quarterback of the football team. John spent many years practicing the martial arts and had a Black Belt in Tae Kwan Do at 12 years of age.</a:t>
            </a:r>
          </a:p>
          <a:p>
            <a:pPr algn="l"/>
            <a:endParaRPr lang="en-US" b="0" i="0" dirty="0">
              <a:solidFill>
                <a:srgbClr val="262626"/>
              </a:solidFill>
              <a:effectLst/>
              <a:latin typeface="Open Sans" panose="020B0606030504020204" pitchFamily="34" charset="0"/>
            </a:endParaRPr>
          </a:p>
          <a:p>
            <a:pPr algn="l"/>
            <a:r>
              <a:rPr lang="en-US" b="0" i="0" dirty="0">
                <a:solidFill>
                  <a:srgbClr val="262626"/>
                </a:solidFill>
                <a:effectLst/>
                <a:latin typeface="Open Sans" panose="020B0606030504020204" pitchFamily="34" charset="0"/>
              </a:rPr>
              <a:t>We first found the “</a:t>
            </a:r>
            <a:r>
              <a:rPr lang="en-US" b="0" i="0" dirty="0" err="1">
                <a:solidFill>
                  <a:srgbClr val="262626"/>
                </a:solidFill>
                <a:effectLst/>
                <a:latin typeface="Open Sans" panose="020B0606030504020204" pitchFamily="34" charset="0"/>
              </a:rPr>
              <a:t>Faas</a:t>
            </a:r>
            <a:r>
              <a:rPr lang="en-US" b="0" i="0" dirty="0">
                <a:solidFill>
                  <a:srgbClr val="262626"/>
                </a:solidFill>
                <a:effectLst/>
                <a:latin typeface="Open Sans" panose="020B0606030504020204" pitchFamily="34" charset="0"/>
              </a:rPr>
              <a:t> Fit” Hero WOD posted by CrossFit New England as part of their “24 Heroes in 24 Hours” fundraiser (these days, they call it the “24-Hour SEAL Team Challenge”) in October 2017, honoring fallen US Navy Seals. They </a:t>
            </a:r>
            <a:r>
              <a:rPr lang="en-US" b="1" i="0" u="sng" dirty="0">
                <a:solidFill>
                  <a:srgbClr val="262626"/>
                </a:solidFill>
                <a:effectLst/>
                <a:latin typeface="Open Sans" panose="020B0606030504020204" pitchFamily="34" charset="0"/>
              </a:rPr>
              <a:t>modified it </a:t>
            </a:r>
            <a:r>
              <a:rPr lang="en-US" b="0" i="0" dirty="0">
                <a:solidFill>
                  <a:srgbClr val="262626"/>
                </a:solidFill>
                <a:effectLst/>
                <a:latin typeface="Open Sans" panose="020B0606030504020204" pitchFamily="34" charset="0"/>
              </a:rPr>
              <a:t>as per our original suggestions to CFNE. </a:t>
            </a:r>
          </a:p>
          <a:p>
            <a:pPr algn="l"/>
            <a:br>
              <a:rPr lang="en-US" b="0" i="0" u="none" strike="noStrike" dirty="0">
                <a:solidFill>
                  <a:srgbClr val="262626"/>
                </a:solidFill>
                <a:effectLst/>
                <a:latin typeface="Open Sans" panose="020B0606030504020204" pitchFamily="34" charset="0"/>
              </a:rPr>
            </a:br>
            <a:r>
              <a:rPr lang="en-US" b="1" i="0" dirty="0">
                <a:solidFill>
                  <a:srgbClr val="262626"/>
                </a:solidFill>
                <a:effectLst/>
                <a:latin typeface="Open Sans" panose="020B0606030504020204" pitchFamily="34" charset="0"/>
              </a:rPr>
              <a:t>3 Rounds for Time (with a Partner)</a:t>
            </a:r>
          </a:p>
          <a:p>
            <a:pPr algn="l">
              <a:buFont typeface="Arial" panose="020B0604020202020204" pitchFamily="34" charset="0"/>
              <a:buChar char="•"/>
            </a:pPr>
            <a:r>
              <a:rPr lang="en-US" b="1" i="0" dirty="0">
                <a:solidFill>
                  <a:srgbClr val="262626"/>
                </a:solidFill>
                <a:effectLst/>
                <a:latin typeface="Open Sans" panose="020B0606030504020204" pitchFamily="34" charset="0"/>
              </a:rPr>
              <a:t>10 Deadlifts (315/205 </a:t>
            </a:r>
            <a:r>
              <a:rPr lang="en-US" b="1" i="0" dirty="0" err="1">
                <a:solidFill>
                  <a:srgbClr val="262626"/>
                </a:solidFill>
                <a:effectLst/>
                <a:latin typeface="Open Sans" panose="020B0606030504020204" pitchFamily="34" charset="0"/>
              </a:rPr>
              <a:t>lb</a:t>
            </a:r>
            <a:r>
              <a:rPr lang="en-US" b="1" i="0" dirty="0">
                <a:solidFill>
                  <a:srgbClr val="262626"/>
                </a:solidFill>
                <a:effectLst/>
                <a:latin typeface="Open Sans" panose="020B0606030504020204" pitchFamily="34" charset="0"/>
              </a:rPr>
              <a:t>)</a:t>
            </a:r>
          </a:p>
          <a:p>
            <a:pPr algn="l">
              <a:buFont typeface="Arial" panose="020B0604020202020204" pitchFamily="34" charset="0"/>
              <a:buChar char="•"/>
            </a:pPr>
            <a:r>
              <a:rPr lang="en-US" b="1" i="0" dirty="0">
                <a:solidFill>
                  <a:srgbClr val="262626"/>
                </a:solidFill>
                <a:effectLst/>
                <a:latin typeface="Open Sans" panose="020B0606030504020204" pitchFamily="34" charset="0"/>
              </a:rPr>
              <a:t>20 Pull-Ups</a:t>
            </a:r>
          </a:p>
          <a:p>
            <a:pPr algn="l">
              <a:buFont typeface="Arial" panose="020B0604020202020204" pitchFamily="34" charset="0"/>
              <a:buChar char="•"/>
            </a:pPr>
            <a:r>
              <a:rPr lang="en-US" b="1" i="0" dirty="0">
                <a:solidFill>
                  <a:srgbClr val="262626"/>
                </a:solidFill>
                <a:effectLst/>
                <a:latin typeface="Open Sans" panose="020B0606030504020204" pitchFamily="34" charset="0"/>
              </a:rPr>
              <a:t>30 Kettlebell Snatches (53/35 </a:t>
            </a:r>
            <a:r>
              <a:rPr lang="en-US" b="1" i="0" dirty="0" err="1">
                <a:solidFill>
                  <a:srgbClr val="262626"/>
                </a:solidFill>
                <a:effectLst/>
                <a:latin typeface="Open Sans" panose="020B0606030504020204" pitchFamily="34" charset="0"/>
              </a:rPr>
              <a:t>lb</a:t>
            </a:r>
            <a:r>
              <a:rPr lang="en-US" b="1" i="0" dirty="0">
                <a:solidFill>
                  <a:srgbClr val="262626"/>
                </a:solidFill>
                <a:effectLst/>
                <a:latin typeface="Open Sans" panose="020B0606030504020204" pitchFamily="34" charset="0"/>
              </a:rPr>
              <a:t>)</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#3:  FAAS Fit</a:t>
            </a:r>
          </a:p>
          <a:p>
            <a:r>
              <a:rPr lang="en-US" dirty="0"/>
              <a:t>Friday 1130</a:t>
            </a:r>
          </a:p>
        </p:txBody>
      </p:sp>
      <p:sp>
        <p:nvSpPr>
          <p:cNvPr id="8" name="TextBox 7">
            <a:extLst>
              <a:ext uri="{FF2B5EF4-FFF2-40B4-BE49-F238E27FC236}">
                <a16:creationId xmlns:a16="http://schemas.microsoft.com/office/drawing/2014/main" id="{719CBE93-DD06-9F00-53D6-4EBE261A8A93}"/>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4" name="Picture 3" descr="A person in a uniform&#10;&#10;Description automatically generated with low confidence">
            <a:extLst>
              <a:ext uri="{FF2B5EF4-FFF2-40B4-BE49-F238E27FC236}">
                <a16:creationId xmlns:a16="http://schemas.microsoft.com/office/drawing/2014/main" id="{A542257D-FC66-3D97-41E7-01FD2739B4DD}"/>
              </a:ext>
            </a:extLst>
          </p:cNvPr>
          <p:cNvPicPr>
            <a:picLocks noChangeAspect="1"/>
          </p:cNvPicPr>
          <p:nvPr/>
        </p:nvPicPr>
        <p:blipFill>
          <a:blip r:embed="rId4"/>
          <a:stretch>
            <a:fillRect/>
          </a:stretch>
        </p:blipFill>
        <p:spPr>
          <a:xfrm>
            <a:off x="449316" y="1392213"/>
            <a:ext cx="3271345" cy="4047241"/>
          </a:xfrm>
          <a:prstGeom prst="rect">
            <a:avLst/>
          </a:prstGeom>
        </p:spPr>
      </p:pic>
    </p:spTree>
    <p:extLst>
      <p:ext uri="{BB962C8B-B14F-4D97-AF65-F5344CB8AC3E}">
        <p14:creationId xmlns:p14="http://schemas.microsoft.com/office/powerpoint/2010/main" val="220471912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3184634" y="1304158"/>
            <a:ext cx="8849711" cy="6186309"/>
          </a:xfrm>
          <a:prstGeom prst="rect">
            <a:avLst/>
          </a:prstGeom>
          <a:noFill/>
        </p:spPr>
        <p:txBody>
          <a:bodyPr wrap="square">
            <a:spAutoFit/>
          </a:bodyPr>
          <a:lstStyle/>
          <a:p>
            <a:pPr algn="l"/>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b="0" i="0" dirty="0">
                <a:solidFill>
                  <a:srgbClr val="262626"/>
                </a:solidFill>
                <a:effectLst/>
                <a:latin typeface="Open Sans" panose="020B0606030504020204" pitchFamily="34" charset="0"/>
              </a:rPr>
              <a:t>This workout is dedicated to North Dakota Army National Guard Sgt. Keith L. </a:t>
            </a:r>
            <a:r>
              <a:rPr lang="en-US" b="0" i="0" dirty="0" err="1">
                <a:solidFill>
                  <a:srgbClr val="262626"/>
                </a:solidFill>
                <a:effectLst/>
                <a:latin typeface="Open Sans" panose="020B0606030504020204" pitchFamily="34" charset="0"/>
              </a:rPr>
              <a:t>Smette</a:t>
            </a:r>
            <a:r>
              <a:rPr lang="en-US" b="0" i="0" dirty="0">
                <a:solidFill>
                  <a:srgbClr val="262626"/>
                </a:solidFill>
                <a:effectLst/>
                <a:latin typeface="Open Sans" panose="020B0606030504020204" pitchFamily="34" charset="0"/>
              </a:rPr>
              <a:t>, who died on January 24, 2004, while serving during Operation Iraqi Freedom.</a:t>
            </a:r>
          </a:p>
          <a:p>
            <a:pPr algn="l"/>
            <a:r>
              <a:rPr lang="en-US" b="0" i="0" dirty="0" err="1">
                <a:solidFill>
                  <a:srgbClr val="262626"/>
                </a:solidFill>
                <a:effectLst/>
                <a:latin typeface="Open Sans" panose="020B0606030504020204" pitchFamily="34" charset="0"/>
              </a:rPr>
              <a:t>Smette</a:t>
            </a:r>
            <a:r>
              <a:rPr lang="en-US" b="0" i="0" dirty="0">
                <a:solidFill>
                  <a:srgbClr val="262626"/>
                </a:solidFill>
                <a:effectLst/>
                <a:latin typeface="Open Sans" panose="020B0606030504020204" pitchFamily="34" charset="0"/>
              </a:rPr>
              <a:t>, 25, of Fargo, ND; assigned to the 975th Engineer Company, 130th Engineer Brigade, Army National Guard, Bismarck, ND; attached to Task Force All American; died Jan. 24 when his convoy was attacked by an improvised explosive device north of Fallujah, Iraq. ND Army National Guard Staff Sgt. Kenneth W. Hendrickson, 41, of Bismarck, ND, also died in the attack.</a:t>
            </a:r>
            <a:br>
              <a:rPr lang="en-US" b="0" i="0" dirty="0">
                <a:solidFill>
                  <a:srgbClr val="262626"/>
                </a:solidFill>
                <a:effectLst/>
                <a:latin typeface="Open Sans" panose="020B0606030504020204" pitchFamily="34" charset="0"/>
              </a:rPr>
            </a:br>
            <a:endParaRPr lang="en-US" b="0" i="0" dirty="0">
              <a:solidFill>
                <a:srgbClr val="262626"/>
              </a:solidFill>
              <a:effectLst/>
              <a:latin typeface="Open Sans" panose="020B0606030504020204" pitchFamily="34" charset="0"/>
            </a:endParaRPr>
          </a:p>
          <a:p>
            <a:pPr algn="l"/>
            <a:r>
              <a:rPr lang="en-US" b="0" i="0" dirty="0" err="1">
                <a:solidFill>
                  <a:srgbClr val="262626"/>
                </a:solidFill>
                <a:effectLst/>
                <a:latin typeface="Open Sans" panose="020B0606030504020204" pitchFamily="34" charset="0"/>
              </a:rPr>
              <a:t>Smette</a:t>
            </a:r>
            <a:r>
              <a:rPr lang="en-US" b="0" i="0" dirty="0">
                <a:solidFill>
                  <a:srgbClr val="262626"/>
                </a:solidFill>
                <a:effectLst/>
                <a:latin typeface="Open Sans" panose="020B0606030504020204" pitchFamily="34" charset="0"/>
              </a:rPr>
              <a:t> volunteered to go to Iraq in January 2003 and withdrew from classes at NDSU to do so. He is survived by his parents, Douglas and Charlotte; his brother, Robert; his sister, Sarah; along with his grandparents and several other friends and family.</a:t>
            </a:r>
          </a:p>
          <a:p>
            <a:pPr algn="l"/>
            <a:br>
              <a:rPr lang="en-US" b="1" dirty="0"/>
            </a:br>
            <a:r>
              <a:rPr lang="en-US" b="1" i="0" dirty="0">
                <a:solidFill>
                  <a:srgbClr val="262626"/>
                </a:solidFill>
                <a:effectLst/>
                <a:latin typeface="Open Sans" panose="020B0606030504020204" pitchFamily="34" charset="0"/>
              </a:rPr>
              <a:t>For Time (with a Partner) - 4,000/3,000 meter Row</a:t>
            </a:r>
            <a:br>
              <a:rPr lang="en-US" b="1" i="0" dirty="0">
                <a:solidFill>
                  <a:srgbClr val="262626"/>
                </a:solidFill>
                <a:effectLst/>
                <a:latin typeface="Open Sans" panose="020B0606030504020204" pitchFamily="34" charset="0"/>
              </a:rPr>
            </a:br>
            <a:r>
              <a:rPr lang="en-US" b="1" i="0" dirty="0">
                <a:solidFill>
                  <a:srgbClr val="262626"/>
                </a:solidFill>
                <a:effectLst/>
                <a:latin typeface="Open Sans" panose="020B0606030504020204" pitchFamily="34" charset="0"/>
              </a:rPr>
              <a:t>While Partner A Rows, Partner B completes AMRAP of:</a:t>
            </a:r>
          </a:p>
          <a:p>
            <a:pPr algn="l">
              <a:buFont typeface="Arial" panose="020B0604020202020204" pitchFamily="34" charset="0"/>
              <a:buChar char="•"/>
            </a:pPr>
            <a:r>
              <a:rPr lang="en-US" b="1" i="0" dirty="0">
                <a:solidFill>
                  <a:srgbClr val="262626"/>
                </a:solidFill>
                <a:effectLst/>
                <a:latin typeface="Open Sans" panose="020B0606030504020204" pitchFamily="34" charset="0"/>
              </a:rPr>
              <a:t>5 Toes-to-Bars</a:t>
            </a:r>
          </a:p>
          <a:p>
            <a:pPr algn="l">
              <a:buFont typeface="Arial" panose="020B0604020202020204" pitchFamily="34" charset="0"/>
              <a:buChar char="•"/>
            </a:pPr>
            <a:r>
              <a:rPr lang="en-US" b="1" i="0" dirty="0">
                <a:solidFill>
                  <a:srgbClr val="262626"/>
                </a:solidFill>
                <a:effectLst/>
                <a:latin typeface="Open Sans" panose="020B0606030504020204" pitchFamily="34" charset="0"/>
              </a:rPr>
              <a:t>10 Wall Ball Shots (20/14 </a:t>
            </a:r>
            <a:r>
              <a:rPr lang="en-US" b="1" i="0" dirty="0" err="1">
                <a:solidFill>
                  <a:srgbClr val="262626"/>
                </a:solidFill>
                <a:effectLst/>
                <a:latin typeface="Open Sans" panose="020B0606030504020204" pitchFamily="34" charset="0"/>
              </a:rPr>
              <a:t>lb</a:t>
            </a:r>
            <a:r>
              <a:rPr lang="en-US" b="1" i="0" dirty="0">
                <a:solidFill>
                  <a:srgbClr val="262626"/>
                </a:solidFill>
                <a:effectLst/>
                <a:latin typeface="Open Sans" panose="020B0606030504020204" pitchFamily="34" charset="0"/>
              </a:rPr>
              <a:t>)</a:t>
            </a:r>
          </a:p>
          <a:p>
            <a:pPr algn="l">
              <a:buFont typeface="Arial" panose="020B0604020202020204" pitchFamily="34" charset="0"/>
              <a:buChar char="•"/>
            </a:pPr>
            <a:r>
              <a:rPr lang="en-US" b="1" i="0" dirty="0">
                <a:solidFill>
                  <a:srgbClr val="262626"/>
                </a:solidFill>
                <a:effectLst/>
                <a:latin typeface="Open Sans" panose="020B0606030504020204" pitchFamily="34" charset="0"/>
              </a:rPr>
              <a:t>15 Push-Ups</a:t>
            </a:r>
          </a:p>
          <a:p>
            <a:pPr algn="l"/>
            <a:r>
              <a:rPr lang="en-US" i="1" dirty="0">
                <a:solidFill>
                  <a:srgbClr val="262626"/>
                </a:solidFill>
                <a:latin typeface="Open Sans" panose="020B0606030504020204" pitchFamily="34" charset="0"/>
              </a:rPr>
              <a:t>(Switch as necessary!)</a:t>
            </a:r>
            <a:endParaRPr lang="en-US" i="1" dirty="0">
              <a:solidFill>
                <a:srgbClr val="262626"/>
              </a:solidFill>
              <a:effectLst/>
              <a:latin typeface="Open Sans" panose="020B0606030504020204" pitchFamily="34" charset="0"/>
            </a:endParaRPr>
          </a:p>
          <a:p>
            <a:endParaRPr lang="en-US" b="1" dirty="0"/>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#19:  </a:t>
            </a:r>
            <a:r>
              <a:rPr lang="en-US" sz="3600" b="1" dirty="0" err="1"/>
              <a:t>Smette</a:t>
            </a:r>
            <a:endParaRPr lang="en-US" sz="3600" b="1" dirty="0"/>
          </a:p>
          <a:p>
            <a:r>
              <a:rPr lang="en-US" dirty="0"/>
              <a:t>Saturday 0330</a:t>
            </a:r>
          </a:p>
        </p:txBody>
      </p:sp>
      <p:sp>
        <p:nvSpPr>
          <p:cNvPr id="8" name="TextBox 7">
            <a:extLst>
              <a:ext uri="{FF2B5EF4-FFF2-40B4-BE49-F238E27FC236}">
                <a16:creationId xmlns:a16="http://schemas.microsoft.com/office/drawing/2014/main" id="{DE5373FB-03BB-50FA-0FD3-FA0BF14D098E}"/>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4" name="Picture 3" descr="A picture containing clothes&#10;&#10;Description automatically generated">
            <a:extLst>
              <a:ext uri="{FF2B5EF4-FFF2-40B4-BE49-F238E27FC236}">
                <a16:creationId xmlns:a16="http://schemas.microsoft.com/office/drawing/2014/main" id="{2EDAE60C-6CB8-F836-EB36-731C4CDE2D67}"/>
              </a:ext>
            </a:extLst>
          </p:cNvPr>
          <p:cNvPicPr>
            <a:picLocks noChangeAspect="1"/>
          </p:cNvPicPr>
          <p:nvPr/>
        </p:nvPicPr>
        <p:blipFill>
          <a:blip r:embed="rId4"/>
          <a:stretch>
            <a:fillRect/>
          </a:stretch>
        </p:blipFill>
        <p:spPr>
          <a:xfrm>
            <a:off x="403991" y="1304158"/>
            <a:ext cx="2630820" cy="4203264"/>
          </a:xfrm>
          <a:prstGeom prst="rect">
            <a:avLst/>
          </a:prstGeom>
        </p:spPr>
      </p:pic>
    </p:spTree>
    <p:extLst>
      <p:ext uri="{BB962C8B-B14F-4D97-AF65-F5344CB8AC3E}">
        <p14:creationId xmlns:p14="http://schemas.microsoft.com/office/powerpoint/2010/main" val="8941163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72DD136-435D-EAC1-63D7-ED493EC8472D}"/>
              </a:ext>
            </a:extLst>
          </p:cNvPr>
          <p:cNvSpPr txBox="1"/>
          <p:nvPr/>
        </p:nvSpPr>
        <p:spPr>
          <a:xfrm>
            <a:off x="4082902" y="1304158"/>
            <a:ext cx="7831943" cy="5355312"/>
          </a:xfrm>
          <a:prstGeom prst="rect">
            <a:avLst/>
          </a:prstGeom>
          <a:noFill/>
        </p:spPr>
        <p:txBody>
          <a:bodyPr wrap="square">
            <a:spAutoFit/>
          </a:bodyPr>
          <a:lstStyle/>
          <a:p>
            <a:pPr algn="l"/>
            <a:r>
              <a:rPr lang="en-US" b="1" i="0" dirty="0">
                <a:solidFill>
                  <a:srgbClr val="262626"/>
                </a:solidFill>
                <a:effectLst/>
                <a:latin typeface="Open Sans" panose="020B0606030504020204" pitchFamily="34" charset="0"/>
              </a:rPr>
              <a:t>Background: </a:t>
            </a:r>
            <a:r>
              <a:rPr lang="en-US" b="0" i="0" dirty="0">
                <a:solidFill>
                  <a:srgbClr val="262626"/>
                </a:solidFill>
                <a:effectLst/>
                <a:latin typeface="Open Sans" panose="020B0606030504020204" pitchFamily="34" charset="0"/>
              </a:rPr>
              <a:t>This workout is dedicated to Captain Robert J. </a:t>
            </a:r>
            <a:r>
              <a:rPr lang="en-US" b="0" i="0" dirty="0" err="1">
                <a:solidFill>
                  <a:srgbClr val="262626"/>
                </a:solidFill>
                <a:effectLst/>
                <a:latin typeface="Open Sans" panose="020B0606030504020204" pitchFamily="34" charset="0"/>
              </a:rPr>
              <a:t>Yllescas</a:t>
            </a:r>
            <a:r>
              <a:rPr lang="en-US" b="0" i="0" dirty="0">
                <a:solidFill>
                  <a:srgbClr val="262626"/>
                </a:solidFill>
                <a:effectLst/>
                <a:latin typeface="Open Sans" panose="020B0606030504020204" pitchFamily="34" charset="0"/>
              </a:rPr>
              <a:t>, 31, who died on December 1, 2008 from wounds he suffered on October 28th when a makeshift bomb detonated near his unit in Afghanistan. He was assigned to the 6th Squadron, 4th Cavalry Regiment, 3rd Brigade Combat Team 1st Infantry Division out of Fort Hood, Texas.</a:t>
            </a:r>
          </a:p>
          <a:p>
            <a:pPr algn="l"/>
            <a:r>
              <a:rPr lang="en-US" b="0" i="0" dirty="0">
                <a:solidFill>
                  <a:srgbClr val="262626"/>
                </a:solidFill>
                <a:effectLst/>
                <a:latin typeface="Open Sans" panose="020B0606030504020204" pitchFamily="34" charset="0"/>
              </a:rPr>
              <a:t>Rob loved Husker football, his family, and outdoor activities. He was a highly respected leader for his soldiers, and many were drawn to his friendly nature. Part of his story is also depicted in the film “</a:t>
            </a:r>
            <a:r>
              <a:rPr lang="en-US" b="0" i="0" u="none" strike="noStrike" dirty="0">
                <a:solidFill>
                  <a:srgbClr val="2D60C5"/>
                </a:solidFill>
                <a:effectLst/>
                <a:latin typeface="Open Sans" panose="020B0606030504020204" pitchFamily="34" charset="0"/>
                <a:hlinkClick r:id="rId3"/>
              </a:rPr>
              <a:t>The Outpost</a:t>
            </a:r>
            <a:r>
              <a:rPr lang="en-US" b="0" i="0" dirty="0">
                <a:solidFill>
                  <a:srgbClr val="262626"/>
                </a:solidFill>
                <a:effectLst/>
                <a:latin typeface="Open Sans" panose="020B0606030504020204" pitchFamily="34" charset="0"/>
              </a:rPr>
              <a:t>” (2019). Rob left behind his wife, Dena, and two daughters Julia and Eva.</a:t>
            </a:r>
          </a:p>
          <a:p>
            <a:pPr algn="l"/>
            <a:br>
              <a:rPr lang="en-US" dirty="0"/>
            </a:br>
            <a:r>
              <a:rPr lang="en-US" b="1" dirty="0"/>
              <a:t>For Total Reps</a:t>
            </a:r>
          </a:p>
          <a:p>
            <a:pPr algn="l">
              <a:buFont typeface="Arial" panose="020B0604020202020204" pitchFamily="34" charset="0"/>
              <a:buChar char="•"/>
            </a:pPr>
            <a:r>
              <a:rPr lang="en-US" b="1" dirty="0"/>
              <a:t>Buy-In: 1 mile Run</a:t>
            </a:r>
          </a:p>
          <a:p>
            <a:pPr algn="l"/>
            <a:r>
              <a:rPr lang="en-US" b="1" dirty="0"/>
              <a:t> - then, AMRAP in 15 minutes of:</a:t>
            </a:r>
          </a:p>
          <a:p>
            <a:pPr algn="l">
              <a:buFont typeface="Arial" panose="020B0604020202020204" pitchFamily="34" charset="0"/>
              <a:buChar char="•"/>
            </a:pPr>
            <a:r>
              <a:rPr lang="en-US" b="1" dirty="0"/>
              <a:t>12 Push-Ups</a:t>
            </a:r>
          </a:p>
          <a:p>
            <a:pPr algn="l">
              <a:buFont typeface="Arial" panose="020B0604020202020204" pitchFamily="34" charset="0"/>
              <a:buChar char="•"/>
            </a:pPr>
            <a:r>
              <a:rPr lang="en-US" b="1" dirty="0"/>
              <a:t>10 Wall Ball Shots (20/14 </a:t>
            </a:r>
            <a:r>
              <a:rPr lang="en-US" b="1" dirty="0" err="1"/>
              <a:t>lb</a:t>
            </a:r>
            <a:r>
              <a:rPr lang="en-US" b="1" dirty="0"/>
              <a:t>, 10/9 ft)</a:t>
            </a:r>
          </a:p>
          <a:p>
            <a:pPr algn="l">
              <a:buFont typeface="Arial" panose="020B0604020202020204" pitchFamily="34" charset="0"/>
              <a:buChar char="•"/>
            </a:pPr>
            <a:r>
              <a:rPr lang="en-US" b="1" dirty="0"/>
              <a:t>28 Sit-Ups</a:t>
            </a:r>
            <a:br>
              <a:rPr lang="en-US" dirty="0"/>
            </a:br>
            <a:r>
              <a:rPr lang="en-US" dirty="0"/>
              <a:t>NOTE: </a:t>
            </a:r>
            <a:r>
              <a:rPr lang="en-US" b="1" dirty="0"/>
              <a:t>Wear a Weight Vest (20/14 </a:t>
            </a:r>
            <a:r>
              <a:rPr lang="en-US" b="1" dirty="0" err="1"/>
              <a:t>lb</a:t>
            </a:r>
            <a:r>
              <a:rPr lang="en-US" b="1" dirty="0"/>
              <a:t>)</a:t>
            </a:r>
          </a:p>
          <a:p>
            <a:pPr algn="l"/>
            <a:endParaRPr lang="en-US" b="0"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735E373D-3924-0045-7BBC-BE86449E4CF7}"/>
              </a:ext>
            </a:extLst>
          </p:cNvPr>
          <p:cNvSpPr txBox="1"/>
          <p:nvPr/>
        </p:nvSpPr>
        <p:spPr>
          <a:xfrm>
            <a:off x="262758" y="276378"/>
            <a:ext cx="10825656" cy="923330"/>
          </a:xfrm>
          <a:prstGeom prst="rect">
            <a:avLst/>
          </a:prstGeom>
          <a:noFill/>
        </p:spPr>
        <p:txBody>
          <a:bodyPr wrap="square" rtlCol="0">
            <a:spAutoFit/>
          </a:bodyPr>
          <a:lstStyle/>
          <a:p>
            <a:r>
              <a:rPr lang="en-US" sz="3600" b="1" dirty="0"/>
              <a:t>HERO WOD #11:  </a:t>
            </a:r>
            <a:r>
              <a:rPr lang="en-US" sz="3600" b="1" dirty="0" err="1"/>
              <a:t>Yllescas</a:t>
            </a:r>
            <a:endParaRPr lang="en-US" sz="3600" b="1" dirty="0"/>
          </a:p>
          <a:p>
            <a:r>
              <a:rPr lang="en-US" dirty="0"/>
              <a:t>Friday 1930</a:t>
            </a:r>
          </a:p>
        </p:txBody>
      </p:sp>
      <p:sp>
        <p:nvSpPr>
          <p:cNvPr id="8" name="TextBox 7">
            <a:extLst>
              <a:ext uri="{FF2B5EF4-FFF2-40B4-BE49-F238E27FC236}">
                <a16:creationId xmlns:a16="http://schemas.microsoft.com/office/drawing/2014/main" id="{C62AC20F-1E79-359A-F837-E6EC57E6E380}"/>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4"/>
              </a:rPr>
              <a:t>https://www.24heroes.com</a:t>
            </a:r>
            <a:r>
              <a:rPr lang="en-US" sz="1400" dirty="0"/>
              <a:t> </a:t>
            </a:r>
          </a:p>
        </p:txBody>
      </p:sp>
      <p:pic>
        <p:nvPicPr>
          <p:cNvPr id="4" name="Picture 3" descr="A person wearing a helmet&#10;&#10;Description automatically generated with medium confidence">
            <a:extLst>
              <a:ext uri="{FF2B5EF4-FFF2-40B4-BE49-F238E27FC236}">
                <a16:creationId xmlns:a16="http://schemas.microsoft.com/office/drawing/2014/main" id="{19E3D955-F2DA-7E99-894E-9649570A77A1}"/>
              </a:ext>
            </a:extLst>
          </p:cNvPr>
          <p:cNvPicPr>
            <a:picLocks noChangeAspect="1"/>
          </p:cNvPicPr>
          <p:nvPr/>
        </p:nvPicPr>
        <p:blipFill>
          <a:blip r:embed="rId5"/>
          <a:stretch>
            <a:fillRect/>
          </a:stretch>
        </p:blipFill>
        <p:spPr>
          <a:xfrm>
            <a:off x="394151" y="1353743"/>
            <a:ext cx="3562009" cy="4749346"/>
          </a:xfrm>
          <a:prstGeom prst="rect">
            <a:avLst/>
          </a:prstGeom>
        </p:spPr>
      </p:pic>
    </p:spTree>
    <p:extLst>
      <p:ext uri="{BB962C8B-B14F-4D97-AF65-F5344CB8AC3E}">
        <p14:creationId xmlns:p14="http://schemas.microsoft.com/office/powerpoint/2010/main" val="1022040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DA35B-B6FF-69DE-FE0B-DB2986A5C93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F978361-8163-D260-EBE2-890AF24C04D7}"/>
              </a:ext>
            </a:extLst>
          </p:cNvPr>
          <p:cNvSpPr txBox="1"/>
          <p:nvPr/>
        </p:nvSpPr>
        <p:spPr>
          <a:xfrm>
            <a:off x="3962401" y="1304158"/>
            <a:ext cx="7952446" cy="4801314"/>
          </a:xfrm>
          <a:prstGeom prst="rect">
            <a:avLst/>
          </a:prstGeom>
          <a:noFill/>
        </p:spPr>
        <p:txBody>
          <a:bodyPr wrap="square">
            <a:spAutoFit/>
          </a:bodyPr>
          <a:lstStyle/>
          <a:p>
            <a:r>
              <a:rPr lang="en-US" b="1" i="0" u="none" strike="noStrike" dirty="0">
                <a:solidFill>
                  <a:srgbClr val="262626"/>
                </a:solidFill>
                <a:effectLst/>
                <a:latin typeface="Open Sans" panose="020F0502020204030204" pitchFamily="34" charset="0"/>
              </a:rPr>
              <a:t>Background:</a:t>
            </a:r>
            <a:r>
              <a:rPr lang="en-US" b="0" i="0" u="none" strike="noStrike" dirty="0">
                <a:solidFill>
                  <a:srgbClr val="262626"/>
                </a:solidFill>
                <a:effectLst/>
                <a:latin typeface="Open Sans" panose="020F0502020204030204" pitchFamily="34" charset="0"/>
              </a:rPr>
              <a:t> </a:t>
            </a:r>
            <a:r>
              <a:rPr lang="en-US" b="0" i="0" dirty="0">
                <a:solidFill>
                  <a:srgbClr val="262626"/>
                </a:solidFill>
                <a:effectLst/>
                <a:latin typeface="Open Sans" panose="020B0606030504020204" pitchFamily="34" charset="0"/>
              </a:rPr>
              <a:t> </a:t>
            </a:r>
            <a:r>
              <a:rPr lang="en-US" dirty="0"/>
              <a:t>A WWII veteran who survived the beaches of Normandy only to return home to Mississippi to fight a different kind of fascism. As a leader of the NAACP, he fought for voting rights and desegregation before being assassinated by a white supremacist in 1963.</a:t>
            </a:r>
          </a:p>
          <a:p>
            <a:endParaRPr lang="en-US" dirty="0"/>
          </a:p>
          <a:p>
            <a:r>
              <a:rPr lang="en-US" dirty="0"/>
              <a:t>His impact to the voting rights movement is still felt today, from the university named in his honor  </a:t>
            </a:r>
            <a:r>
              <a:rPr lang="en-US" dirty="0" err="1"/>
              <a:t>i</a:t>
            </a:r>
            <a:r>
              <a:rPr lang="en-US" dirty="0"/>
              <a:t> Upstate New York to the Medgar &amp; Myrlie Evers Institute in Jackson, MS that continues his work and education.</a:t>
            </a:r>
            <a:br>
              <a:rPr lang="en-US" dirty="0"/>
            </a:br>
            <a:br>
              <a:rPr lang="en-US" dirty="0"/>
            </a:br>
            <a:br>
              <a:rPr lang="en-US" dirty="0"/>
            </a:br>
            <a:r>
              <a:rPr lang="en-US" b="1" dirty="0"/>
              <a:t>6 Rounds for Time:</a:t>
            </a:r>
            <a:br>
              <a:rPr lang="en-US" b="1" dirty="0"/>
            </a:br>
            <a:r>
              <a:rPr lang="en-US" b="1" dirty="0"/>
              <a:t>12 Pull-ups (Representing June 12th)</a:t>
            </a:r>
            <a:br>
              <a:rPr lang="en-US" b="1" dirty="0"/>
            </a:br>
            <a:r>
              <a:rPr lang="en-US" b="1" dirty="0"/>
              <a:t>63 Kettlebell Swings 55/35# (Representing 1963)</a:t>
            </a:r>
            <a:br>
              <a:rPr lang="en-US" b="1" dirty="0"/>
            </a:br>
            <a:r>
              <a:rPr lang="en-US" b="1" dirty="0"/>
              <a:t>37 Burpees (His age when he was killed)</a:t>
            </a:r>
            <a:br>
              <a:rPr lang="en-US" b="1" dirty="0"/>
            </a:br>
            <a:br>
              <a:rPr lang="en-US" b="1" dirty="0"/>
            </a:br>
            <a:r>
              <a:rPr lang="en-US" b="1" dirty="0"/>
              <a:t>Buy-in / Cash-Out: Start and/or end with a 1944m Row to honor his D-Day service.</a:t>
            </a:r>
            <a:endParaRPr lang="en-US" b="1" i="0" u="none" strike="noStrike" dirty="0">
              <a:solidFill>
                <a:srgbClr val="262626"/>
              </a:solidFill>
              <a:effectLst/>
              <a:latin typeface="Open Sans" panose="020B0606030504020204" pitchFamily="34" charset="0"/>
            </a:endParaRPr>
          </a:p>
        </p:txBody>
      </p:sp>
      <p:sp>
        <p:nvSpPr>
          <p:cNvPr id="7" name="TextBox 6">
            <a:extLst>
              <a:ext uri="{FF2B5EF4-FFF2-40B4-BE49-F238E27FC236}">
                <a16:creationId xmlns:a16="http://schemas.microsoft.com/office/drawing/2014/main" id="{CF64DBBF-84E2-37D5-6D69-3550C6A446E5}"/>
              </a:ext>
            </a:extLst>
          </p:cNvPr>
          <p:cNvSpPr txBox="1"/>
          <p:nvPr/>
        </p:nvSpPr>
        <p:spPr>
          <a:xfrm>
            <a:off x="262758" y="276378"/>
            <a:ext cx="10825656" cy="923330"/>
          </a:xfrm>
          <a:prstGeom prst="rect">
            <a:avLst/>
          </a:prstGeom>
          <a:noFill/>
        </p:spPr>
        <p:txBody>
          <a:bodyPr wrap="square" rtlCol="0">
            <a:spAutoFit/>
          </a:bodyPr>
          <a:lstStyle/>
          <a:p>
            <a:r>
              <a:rPr lang="en-US" sz="3600" b="1" dirty="0"/>
              <a:t>HERO WOD #4:  Medgar (for Medgar Evers)</a:t>
            </a:r>
          </a:p>
          <a:p>
            <a:r>
              <a:rPr lang="en-US" dirty="0"/>
              <a:t>Friday 1230</a:t>
            </a:r>
          </a:p>
        </p:txBody>
      </p:sp>
      <p:sp>
        <p:nvSpPr>
          <p:cNvPr id="8" name="TextBox 7">
            <a:extLst>
              <a:ext uri="{FF2B5EF4-FFF2-40B4-BE49-F238E27FC236}">
                <a16:creationId xmlns:a16="http://schemas.microsoft.com/office/drawing/2014/main" id="{A01CF200-24D2-8B14-FDBD-867DD446B38D}"/>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11" name="Picture 10">
            <a:extLst>
              <a:ext uri="{FF2B5EF4-FFF2-40B4-BE49-F238E27FC236}">
                <a16:creationId xmlns:a16="http://schemas.microsoft.com/office/drawing/2014/main" id="{F9E9AFFC-8162-6A8F-F979-178E0C5938E9}"/>
              </a:ext>
            </a:extLst>
          </p:cNvPr>
          <p:cNvPicPr>
            <a:picLocks noChangeAspect="1"/>
          </p:cNvPicPr>
          <p:nvPr/>
        </p:nvPicPr>
        <p:blipFill>
          <a:blip r:embed="rId4"/>
          <a:stretch>
            <a:fillRect/>
          </a:stretch>
        </p:blipFill>
        <p:spPr>
          <a:xfrm>
            <a:off x="1201444" y="1199708"/>
            <a:ext cx="2609819" cy="3567317"/>
          </a:xfrm>
          <a:prstGeom prst="rect">
            <a:avLst/>
          </a:prstGeom>
        </p:spPr>
      </p:pic>
      <p:pic>
        <p:nvPicPr>
          <p:cNvPr id="3" name="Picture 2">
            <a:extLst>
              <a:ext uri="{FF2B5EF4-FFF2-40B4-BE49-F238E27FC236}">
                <a16:creationId xmlns:a16="http://schemas.microsoft.com/office/drawing/2014/main" id="{E3B44BC2-DF18-EB16-82E9-AE349E677892}"/>
              </a:ext>
            </a:extLst>
          </p:cNvPr>
          <p:cNvPicPr>
            <a:picLocks noChangeAspect="1"/>
          </p:cNvPicPr>
          <p:nvPr/>
        </p:nvPicPr>
        <p:blipFill>
          <a:blip r:embed="rId5"/>
          <a:stretch>
            <a:fillRect/>
          </a:stretch>
        </p:blipFill>
        <p:spPr>
          <a:xfrm>
            <a:off x="262757" y="3429000"/>
            <a:ext cx="1963323" cy="3121683"/>
          </a:xfrm>
          <a:prstGeom prst="rect">
            <a:avLst/>
          </a:prstGeom>
        </p:spPr>
      </p:pic>
    </p:spTree>
    <p:extLst>
      <p:ext uri="{BB962C8B-B14F-4D97-AF65-F5344CB8AC3E}">
        <p14:creationId xmlns:p14="http://schemas.microsoft.com/office/powerpoint/2010/main" val="8451581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F1D3E-4F66-95A0-F387-C8CAEAD54110}"/>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8AD1333-8D4F-E8D2-F81D-3F2236CD6AE6}"/>
              </a:ext>
            </a:extLst>
          </p:cNvPr>
          <p:cNvSpPr txBox="1"/>
          <p:nvPr/>
        </p:nvSpPr>
        <p:spPr>
          <a:xfrm>
            <a:off x="3962401" y="973958"/>
            <a:ext cx="7952446" cy="5016758"/>
          </a:xfrm>
          <a:prstGeom prst="rect">
            <a:avLst/>
          </a:prstGeom>
          <a:noFill/>
        </p:spPr>
        <p:txBody>
          <a:bodyPr wrap="square">
            <a:spAutoFit/>
          </a:bodyPr>
          <a:lstStyle/>
          <a:p>
            <a:r>
              <a:rPr lang="en-US" sz="1600" b="1" i="0" u="none" strike="noStrike" dirty="0">
                <a:solidFill>
                  <a:srgbClr val="262626"/>
                </a:solidFill>
                <a:effectLst/>
                <a:latin typeface="Open Sans" panose="020F0502020204030204" pitchFamily="34" charset="0"/>
              </a:rPr>
              <a:t>Background:</a:t>
            </a:r>
            <a:r>
              <a:rPr lang="en-US" sz="1600" b="0" i="0" u="none" strike="noStrike" dirty="0">
                <a:solidFill>
                  <a:srgbClr val="262626"/>
                </a:solidFill>
                <a:effectLst/>
                <a:latin typeface="Open Sans" panose="020F0502020204030204" pitchFamily="34" charset="0"/>
              </a:rPr>
              <a:t> </a:t>
            </a:r>
            <a:r>
              <a:rPr lang="en-US" sz="1600" b="0" i="0" dirty="0">
                <a:solidFill>
                  <a:srgbClr val="262626"/>
                </a:solidFill>
                <a:effectLst/>
                <a:latin typeface="Open Sans" panose="020B0606030504020204" pitchFamily="34" charset="0"/>
              </a:rPr>
              <a:t> </a:t>
            </a:r>
            <a:r>
              <a:rPr lang="en-US" sz="1600" dirty="0"/>
              <a:t>All six soldiers were assigned to 103rd Sustainment Command, Des Moines, Iowa.  NOTE: This was the deadliest attack on U.S. troops since the Afghanistan withdrawal of 2021 — and injured more than 20 others.</a:t>
            </a:r>
          </a:p>
          <a:p>
            <a:endParaRPr lang="en-US" sz="1600" dirty="0"/>
          </a:p>
          <a:p>
            <a:r>
              <a:rPr lang="en-US" sz="1600" dirty="0"/>
              <a:t>Maj. Jeffrey O’Brien, 45, of Waukee, Iowa, Capt. Cody Khork, 35, of Winter Haven, FL., Sgt. 1st Class Nicole Amor, 39, of White Bear Lake, MN., Sgt. 1st Class Noah Tietjens, 42, of Bellevue, NE., and Sgt. Declan Coady, 20, of Des Moines, IA, were killed Sunday in the retaliatory Iranian strike on Port of Shuaiba, Kuwait. The Pentagon believes Chief Warrant Officer 3 Robert Marzan, 54, of Sacramento, CA, also died in the attack.</a:t>
            </a:r>
          </a:p>
          <a:p>
            <a:endParaRPr lang="en-US" sz="1600" dirty="0"/>
          </a:p>
          <a:p>
            <a:r>
              <a:rPr lang="en-US" sz="1600" dirty="0"/>
              <a:t>This location was a lightly protected, older-style base with no aerial defenses.  The Unit was unprepared to provide any defense and had minimal protection from aerial threats, causing chaos, severe injuries, improvised medical care, and even civilian vehicles had to be used for evacuation. </a:t>
            </a:r>
          </a:p>
          <a:p>
            <a:endParaRPr lang="en-US" sz="1600" dirty="0"/>
          </a:p>
          <a:p>
            <a:r>
              <a:rPr lang="en-US" sz="1600" dirty="0"/>
              <a:t>“We honor our fallen Heroes, who served fearlessly and selflessly in defense of our nation. Their sacrifice, and the sacrifices of their families, will never be forgotten,” Lt. Gen. Robert Harter, commanding general of the Army Reserve Command, said in the Army Reserve release.</a:t>
            </a:r>
          </a:p>
          <a:p>
            <a:endParaRPr lang="en-US" sz="1600" dirty="0"/>
          </a:p>
        </p:txBody>
      </p:sp>
      <p:sp>
        <p:nvSpPr>
          <p:cNvPr id="7" name="TextBox 6">
            <a:extLst>
              <a:ext uri="{FF2B5EF4-FFF2-40B4-BE49-F238E27FC236}">
                <a16:creationId xmlns:a16="http://schemas.microsoft.com/office/drawing/2014/main" id="{B6128ED0-DF1E-DC2B-D4D4-3CA7F12CD19E}"/>
              </a:ext>
            </a:extLst>
          </p:cNvPr>
          <p:cNvSpPr txBox="1"/>
          <p:nvPr/>
        </p:nvSpPr>
        <p:spPr>
          <a:xfrm>
            <a:off x="262758" y="276378"/>
            <a:ext cx="10825656" cy="923330"/>
          </a:xfrm>
          <a:prstGeom prst="rect">
            <a:avLst/>
          </a:prstGeom>
          <a:noFill/>
        </p:spPr>
        <p:txBody>
          <a:bodyPr wrap="square" rtlCol="0">
            <a:spAutoFit/>
          </a:bodyPr>
          <a:lstStyle/>
          <a:p>
            <a:r>
              <a:rPr lang="en-US" sz="3600" b="1" dirty="0"/>
              <a:t>HERO WOD #5:  The Kuwait Six</a:t>
            </a:r>
          </a:p>
          <a:p>
            <a:r>
              <a:rPr lang="en-US" dirty="0"/>
              <a:t>Friday 1330</a:t>
            </a:r>
          </a:p>
        </p:txBody>
      </p:sp>
      <p:sp>
        <p:nvSpPr>
          <p:cNvPr id="8" name="TextBox 7">
            <a:extLst>
              <a:ext uri="{FF2B5EF4-FFF2-40B4-BE49-F238E27FC236}">
                <a16:creationId xmlns:a16="http://schemas.microsoft.com/office/drawing/2014/main" id="{31B59F78-38CA-0F09-DD3A-B3918EF24453}"/>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4" name="Picture 3">
            <a:extLst>
              <a:ext uri="{FF2B5EF4-FFF2-40B4-BE49-F238E27FC236}">
                <a16:creationId xmlns:a16="http://schemas.microsoft.com/office/drawing/2014/main" id="{E76EB602-2E25-DAA0-26BB-238ED97CB820}"/>
              </a:ext>
            </a:extLst>
          </p:cNvPr>
          <p:cNvPicPr>
            <a:picLocks noChangeAspect="1"/>
          </p:cNvPicPr>
          <p:nvPr/>
        </p:nvPicPr>
        <p:blipFill>
          <a:blip r:embed="rId4"/>
          <a:stretch>
            <a:fillRect/>
          </a:stretch>
        </p:blipFill>
        <p:spPr>
          <a:xfrm>
            <a:off x="277153" y="1198310"/>
            <a:ext cx="3644246" cy="3843590"/>
          </a:xfrm>
          <a:prstGeom prst="rect">
            <a:avLst/>
          </a:prstGeom>
        </p:spPr>
      </p:pic>
      <p:sp>
        <p:nvSpPr>
          <p:cNvPr id="9" name="TextBox 8">
            <a:extLst>
              <a:ext uri="{FF2B5EF4-FFF2-40B4-BE49-F238E27FC236}">
                <a16:creationId xmlns:a16="http://schemas.microsoft.com/office/drawing/2014/main" id="{567D4280-1273-BD78-B861-8249CA1F9C7E}"/>
              </a:ext>
            </a:extLst>
          </p:cNvPr>
          <p:cNvSpPr txBox="1"/>
          <p:nvPr/>
        </p:nvSpPr>
        <p:spPr>
          <a:xfrm>
            <a:off x="277153" y="5210968"/>
            <a:ext cx="6096000" cy="1477328"/>
          </a:xfrm>
          <a:prstGeom prst="rect">
            <a:avLst/>
          </a:prstGeom>
          <a:noFill/>
        </p:spPr>
        <p:txBody>
          <a:bodyPr wrap="square">
            <a:spAutoFit/>
          </a:bodyPr>
          <a:lstStyle/>
          <a:p>
            <a:r>
              <a:rPr lang="en-US" sz="1800" b="1" dirty="0"/>
              <a:t>6 rounds for time of:</a:t>
            </a:r>
          </a:p>
          <a:p>
            <a:r>
              <a:rPr lang="en-US" sz="1800" b="1" dirty="0"/>
              <a:t> 3x Chest-to-Bar Pullups</a:t>
            </a:r>
          </a:p>
          <a:p>
            <a:r>
              <a:rPr lang="en-US" sz="1800" b="1" dirty="0"/>
              <a:t> 1x burpee over rower</a:t>
            </a:r>
          </a:p>
          <a:p>
            <a:r>
              <a:rPr lang="en-US" sz="1800" b="1" dirty="0"/>
              <a:t> 26 Dubs</a:t>
            </a:r>
          </a:p>
          <a:p>
            <a:r>
              <a:rPr lang="en-US" sz="1800" b="1" dirty="0"/>
              <a:t> 103 Meter row</a:t>
            </a:r>
            <a:endParaRPr lang="en-US" sz="1800" b="1" i="0" u="none" strike="noStrike" dirty="0">
              <a:solidFill>
                <a:srgbClr val="262626"/>
              </a:solidFill>
              <a:effectLst/>
              <a:latin typeface="Open Sans" panose="020B0606030504020204" pitchFamily="34" charset="0"/>
            </a:endParaRPr>
          </a:p>
        </p:txBody>
      </p:sp>
    </p:spTree>
    <p:extLst>
      <p:ext uri="{BB962C8B-B14F-4D97-AF65-F5344CB8AC3E}">
        <p14:creationId xmlns:p14="http://schemas.microsoft.com/office/powerpoint/2010/main" val="23488898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1981E-7718-A6FB-09FD-1D377F341C5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050F37C-2D71-0BDB-EB84-C5212D113DBA}"/>
              </a:ext>
            </a:extLst>
          </p:cNvPr>
          <p:cNvSpPr txBox="1"/>
          <p:nvPr/>
        </p:nvSpPr>
        <p:spPr>
          <a:xfrm>
            <a:off x="3962401" y="973958"/>
            <a:ext cx="7952446" cy="6986528"/>
          </a:xfrm>
          <a:prstGeom prst="rect">
            <a:avLst/>
          </a:prstGeom>
          <a:noFill/>
        </p:spPr>
        <p:txBody>
          <a:bodyPr wrap="square">
            <a:spAutoFit/>
          </a:bodyPr>
          <a:lstStyle/>
          <a:p>
            <a:pPr fontAlgn="base"/>
            <a:r>
              <a:rPr lang="en-US" sz="1600" b="1" i="0" u="none" strike="noStrike" dirty="0">
                <a:solidFill>
                  <a:srgbClr val="262626"/>
                </a:solidFill>
                <a:effectLst/>
                <a:latin typeface="Open Sans" panose="020F0502020204030204" pitchFamily="34" charset="0"/>
              </a:rPr>
              <a:t>Background:</a:t>
            </a:r>
            <a:r>
              <a:rPr lang="en-US" sz="1600" b="0" i="0" u="none" strike="noStrike" dirty="0">
                <a:solidFill>
                  <a:srgbClr val="262626"/>
                </a:solidFill>
                <a:effectLst/>
                <a:latin typeface="Open Sans" panose="020F0502020204030204" pitchFamily="34" charset="0"/>
              </a:rPr>
              <a:t> </a:t>
            </a:r>
            <a:r>
              <a:rPr lang="en-US" sz="1600" b="0" i="0" dirty="0">
                <a:solidFill>
                  <a:srgbClr val="262626"/>
                </a:solidFill>
                <a:effectLst/>
                <a:latin typeface="Open Sans" panose="020B0606030504020204" pitchFamily="34" charset="0"/>
              </a:rPr>
              <a:t> </a:t>
            </a:r>
            <a:r>
              <a:rPr lang="en-US" dirty="0"/>
              <a:t>LT Valerie Cappelaere Delaney was a Naval Academy graduate (2009) and EA-6B Prowler pilot who lived by the motto "adapt and overcome". She passed away on March 11, 2013, in a jet training crash in Washington state, and is remembered for her leadership and spirit.</a:t>
            </a:r>
            <a:br>
              <a:rPr lang="en-US" dirty="0"/>
            </a:br>
            <a:r>
              <a:rPr lang="en-US" dirty="0"/>
              <a:t> </a:t>
            </a:r>
          </a:p>
          <a:p>
            <a:pPr marL="285750" indent="-285750" fontAlgn="base">
              <a:buFont typeface="Arial" panose="020B0604020202020204" pitchFamily="34" charset="0"/>
              <a:buChar char="•"/>
            </a:pPr>
            <a:r>
              <a:rPr lang="en-US" dirty="0"/>
              <a:t>    Military Career:  A 2009 USNA graduate with an Aeronautical Engineering degree, she became a Naval Aviator, earning her Wings of Gold in February 2012.</a:t>
            </a:r>
          </a:p>
          <a:p>
            <a:pPr marL="285750" indent="-285750" fontAlgn="base">
              <a:buFont typeface="Arial" panose="020B0604020202020204" pitchFamily="34" charset="0"/>
              <a:buChar char="•"/>
            </a:pPr>
            <a:r>
              <a:rPr lang="en-US" dirty="0"/>
              <a:t>    Service:    She served as an Electronic Attack Squadron 129 pilot at NAS Whidbey Island, WA.</a:t>
            </a:r>
          </a:p>
          <a:p>
            <a:pPr fontAlgn="base"/>
            <a:r>
              <a:rPr lang="en-US" dirty="0"/>
              <a:t>    Athletics:    She was a member of the Navy Women's Lacrosse team during their transition to Division I, known for her dedication and passion for the game.  Valerie wore the number "6" at the Academy - hence the 6 rounds.</a:t>
            </a:r>
            <a:br>
              <a:rPr lang="en-US" dirty="0"/>
            </a:br>
            <a:br>
              <a:rPr lang="en-US" dirty="0"/>
            </a:br>
            <a:r>
              <a:rPr lang="en-US" b="1" dirty="0"/>
              <a:t>6 rounds for time:</a:t>
            </a:r>
            <a:br>
              <a:rPr lang="en-US" b="1" dirty="0"/>
            </a:br>
            <a:r>
              <a:rPr lang="en-US" b="1" dirty="0"/>
              <a:t>10 Deadlifts (95/65#),</a:t>
            </a:r>
            <a:br>
              <a:rPr lang="en-US" b="1" dirty="0"/>
            </a:br>
            <a:r>
              <a:rPr lang="en-US" b="1" dirty="0"/>
              <a:t>10 Pull-ups,</a:t>
            </a:r>
            <a:br>
              <a:rPr lang="en-US" b="1" dirty="0"/>
            </a:br>
            <a:r>
              <a:rPr lang="en-US" b="1" dirty="0"/>
              <a:t>10 Burpees,</a:t>
            </a:r>
          </a:p>
          <a:p>
            <a:pPr fontAlgn="base"/>
            <a:r>
              <a:rPr lang="en-US" b="1" dirty="0"/>
              <a:t>10 Power Cleans (95/65#),</a:t>
            </a:r>
          </a:p>
          <a:p>
            <a:pPr fontAlgn="base"/>
            <a:r>
              <a:rPr lang="en-US" b="1" dirty="0"/>
              <a:t>10 Kettlebell Swings (55/35#)</a:t>
            </a:r>
            <a:br>
              <a:rPr lang="en-US" dirty="0"/>
            </a:br>
            <a:r>
              <a:rPr lang="en-US" dirty="0"/>
              <a:t> </a:t>
            </a:r>
          </a:p>
          <a:p>
            <a:pPr marL="285750" indent="-285750" fontAlgn="base">
              <a:buFont typeface="Arial" panose="020B0604020202020204" pitchFamily="34" charset="0"/>
              <a:buChar char="•"/>
            </a:pPr>
            <a:endParaRPr lang="en-US" dirty="0"/>
          </a:p>
          <a:p>
            <a:pPr marL="285750" indent="-285750" fontAlgn="base">
              <a:buFont typeface="Arial" panose="020B0604020202020204" pitchFamily="34" charset="0"/>
              <a:buChar char="•"/>
            </a:pPr>
            <a:endParaRPr lang="en-US" dirty="0"/>
          </a:p>
          <a:p>
            <a:pPr fontAlgn="base"/>
            <a:endParaRPr lang="en-US" dirty="0"/>
          </a:p>
          <a:p>
            <a:endParaRPr lang="en-US" sz="1600" dirty="0"/>
          </a:p>
        </p:txBody>
      </p:sp>
      <p:sp>
        <p:nvSpPr>
          <p:cNvPr id="7" name="TextBox 6">
            <a:extLst>
              <a:ext uri="{FF2B5EF4-FFF2-40B4-BE49-F238E27FC236}">
                <a16:creationId xmlns:a16="http://schemas.microsoft.com/office/drawing/2014/main" id="{1B1BE891-A53F-C7BE-8B52-F2D6C493DCA5}"/>
              </a:ext>
            </a:extLst>
          </p:cNvPr>
          <p:cNvSpPr txBox="1"/>
          <p:nvPr/>
        </p:nvSpPr>
        <p:spPr>
          <a:xfrm>
            <a:off x="262758" y="276378"/>
            <a:ext cx="10825656" cy="923330"/>
          </a:xfrm>
          <a:prstGeom prst="rect">
            <a:avLst/>
          </a:prstGeom>
          <a:noFill/>
        </p:spPr>
        <p:txBody>
          <a:bodyPr wrap="square" rtlCol="0">
            <a:spAutoFit/>
          </a:bodyPr>
          <a:lstStyle/>
          <a:p>
            <a:r>
              <a:rPr lang="en-US" sz="3600" b="1" dirty="0"/>
              <a:t>HERO WOD #6:  Valerie</a:t>
            </a:r>
          </a:p>
          <a:p>
            <a:r>
              <a:rPr lang="en-US" dirty="0"/>
              <a:t>Friday 1430</a:t>
            </a:r>
          </a:p>
        </p:txBody>
      </p:sp>
      <p:sp>
        <p:nvSpPr>
          <p:cNvPr id="8" name="TextBox 7">
            <a:extLst>
              <a:ext uri="{FF2B5EF4-FFF2-40B4-BE49-F238E27FC236}">
                <a16:creationId xmlns:a16="http://schemas.microsoft.com/office/drawing/2014/main" id="{44927A3E-E363-29EC-7468-F4C168D0ADEF}"/>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3" name="Picture 2">
            <a:extLst>
              <a:ext uri="{FF2B5EF4-FFF2-40B4-BE49-F238E27FC236}">
                <a16:creationId xmlns:a16="http://schemas.microsoft.com/office/drawing/2014/main" id="{EF0F121F-A1F3-C768-A625-E4B5051C99D2}"/>
              </a:ext>
            </a:extLst>
          </p:cNvPr>
          <p:cNvPicPr>
            <a:picLocks noChangeAspect="1"/>
          </p:cNvPicPr>
          <p:nvPr/>
        </p:nvPicPr>
        <p:blipFill>
          <a:blip r:embed="rId4"/>
          <a:stretch>
            <a:fillRect/>
          </a:stretch>
        </p:blipFill>
        <p:spPr>
          <a:xfrm>
            <a:off x="335591" y="1244600"/>
            <a:ext cx="3086100" cy="2057400"/>
          </a:xfrm>
          <a:prstGeom prst="rect">
            <a:avLst/>
          </a:prstGeom>
        </p:spPr>
      </p:pic>
      <p:pic>
        <p:nvPicPr>
          <p:cNvPr id="10" name="Picture 9">
            <a:extLst>
              <a:ext uri="{FF2B5EF4-FFF2-40B4-BE49-F238E27FC236}">
                <a16:creationId xmlns:a16="http://schemas.microsoft.com/office/drawing/2014/main" id="{F1E15833-2626-13A8-50A8-46962A46A591}"/>
              </a:ext>
            </a:extLst>
          </p:cNvPr>
          <p:cNvPicPr>
            <a:picLocks noChangeAspect="1"/>
          </p:cNvPicPr>
          <p:nvPr/>
        </p:nvPicPr>
        <p:blipFill>
          <a:blip r:embed="rId5"/>
          <a:stretch>
            <a:fillRect/>
          </a:stretch>
        </p:blipFill>
        <p:spPr>
          <a:xfrm>
            <a:off x="335591" y="3304068"/>
            <a:ext cx="3086100" cy="3325332"/>
          </a:xfrm>
          <a:prstGeom prst="rect">
            <a:avLst/>
          </a:prstGeom>
        </p:spPr>
      </p:pic>
    </p:spTree>
    <p:extLst>
      <p:ext uri="{BB962C8B-B14F-4D97-AF65-F5344CB8AC3E}">
        <p14:creationId xmlns:p14="http://schemas.microsoft.com/office/powerpoint/2010/main" val="773255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CE40AD-7725-18F8-32B2-77E440BB919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4D6059E-2F1F-C6E0-F74A-A9D3ADCDC312}"/>
              </a:ext>
            </a:extLst>
          </p:cNvPr>
          <p:cNvSpPr txBox="1"/>
          <p:nvPr/>
        </p:nvSpPr>
        <p:spPr>
          <a:xfrm>
            <a:off x="4392138" y="1199708"/>
            <a:ext cx="7266646" cy="6709529"/>
          </a:xfrm>
          <a:prstGeom prst="rect">
            <a:avLst/>
          </a:prstGeom>
          <a:noFill/>
        </p:spPr>
        <p:txBody>
          <a:bodyPr wrap="square">
            <a:spAutoFit/>
          </a:bodyPr>
          <a:lstStyle/>
          <a:p>
            <a:r>
              <a:rPr lang="en-US" b="1" dirty="0"/>
              <a:t>Background:</a:t>
            </a:r>
            <a:r>
              <a:rPr lang="en-US" dirty="0"/>
              <a:t> This tribute workout is dedicated to the victims of the Oklahoma City Bombing that happened on April 19, 1995.</a:t>
            </a:r>
          </a:p>
          <a:p>
            <a:endParaRPr lang="en-US" dirty="0"/>
          </a:p>
          <a:p>
            <a:r>
              <a:rPr lang="en-US" dirty="0"/>
              <a:t>The Oklahoma City bombing was a domestic terrorist truck bombing of the Alfred P. Murrah Federal Building in Oklahoma City, Oklahoma, United States. Perpetrated by American white supremacist terrorists, Timothy McVeigh and Terry Nichols, the bombing happened at 9:02 am and killed at least 168 people, including numerous women and children, injured more than 680 others, and destroyed more than one-third of the building, which had to be demolished.</a:t>
            </a:r>
          </a:p>
          <a:p>
            <a:br>
              <a:rPr lang="en-US" dirty="0"/>
            </a:br>
            <a:br>
              <a:rPr lang="en-US" dirty="0"/>
            </a:br>
            <a:r>
              <a:rPr lang="en-US" b="1" dirty="0"/>
              <a:t>4 Rounds for Time (with a Partner)</a:t>
            </a:r>
          </a:p>
          <a:p>
            <a:r>
              <a:rPr lang="en-US" b="1" dirty="0"/>
              <a:t>19 Synchro Lunges (45/25 </a:t>
            </a:r>
            <a:r>
              <a:rPr lang="en-US" b="1" dirty="0" err="1"/>
              <a:t>lb</a:t>
            </a:r>
            <a:r>
              <a:rPr lang="en-US" b="1" dirty="0"/>
              <a:t>)</a:t>
            </a:r>
          </a:p>
          <a:p>
            <a:r>
              <a:rPr lang="en-US" b="1" dirty="0"/>
              <a:t>19 Synchro Push-Ups</a:t>
            </a:r>
          </a:p>
          <a:p>
            <a:r>
              <a:rPr lang="en-US" b="1" dirty="0"/>
              <a:t>95 Wall Ball Shots (20/14 </a:t>
            </a:r>
            <a:r>
              <a:rPr lang="en-US" b="1" dirty="0" err="1"/>
              <a:t>lb</a:t>
            </a:r>
            <a:r>
              <a:rPr lang="en-US" b="1" dirty="0"/>
              <a:t>)</a:t>
            </a:r>
          </a:p>
          <a:p>
            <a:br>
              <a:rPr lang="en-US" b="1" dirty="0"/>
            </a:br>
            <a:r>
              <a:rPr lang="en-US" b="1" dirty="0"/>
              <a:t>Buy-Out: 168 Burpee Box Jumps (24/20 in)</a:t>
            </a:r>
          </a:p>
          <a:p>
            <a:pPr fontAlgn="base"/>
            <a:br>
              <a:rPr lang="en-US" dirty="0"/>
            </a:br>
            <a:r>
              <a:rPr lang="en-US" dirty="0"/>
              <a:t> </a:t>
            </a:r>
          </a:p>
          <a:p>
            <a:pPr marL="285750" indent="-285750" fontAlgn="base">
              <a:buFont typeface="Arial" panose="020B0604020202020204" pitchFamily="34" charset="0"/>
              <a:buChar char="•"/>
            </a:pPr>
            <a:endParaRPr lang="en-US" dirty="0"/>
          </a:p>
          <a:p>
            <a:pPr marL="285750" indent="-285750" fontAlgn="base">
              <a:buFont typeface="Arial" panose="020B0604020202020204" pitchFamily="34" charset="0"/>
              <a:buChar char="•"/>
            </a:pPr>
            <a:endParaRPr lang="en-US" dirty="0"/>
          </a:p>
          <a:p>
            <a:pPr fontAlgn="base"/>
            <a:endParaRPr lang="en-US" dirty="0"/>
          </a:p>
          <a:p>
            <a:endParaRPr lang="en-US" sz="1600" dirty="0"/>
          </a:p>
        </p:txBody>
      </p:sp>
      <p:sp>
        <p:nvSpPr>
          <p:cNvPr id="7" name="TextBox 6">
            <a:extLst>
              <a:ext uri="{FF2B5EF4-FFF2-40B4-BE49-F238E27FC236}">
                <a16:creationId xmlns:a16="http://schemas.microsoft.com/office/drawing/2014/main" id="{AAADBC44-6798-70C7-C455-A4CE9F97FD5D}"/>
              </a:ext>
            </a:extLst>
          </p:cNvPr>
          <p:cNvSpPr txBox="1"/>
          <p:nvPr/>
        </p:nvSpPr>
        <p:spPr>
          <a:xfrm>
            <a:off x="262758" y="276378"/>
            <a:ext cx="10825656" cy="923330"/>
          </a:xfrm>
          <a:prstGeom prst="rect">
            <a:avLst/>
          </a:prstGeom>
          <a:noFill/>
        </p:spPr>
        <p:txBody>
          <a:bodyPr wrap="square" rtlCol="0">
            <a:spAutoFit/>
          </a:bodyPr>
          <a:lstStyle/>
          <a:p>
            <a:r>
              <a:rPr lang="en-US" sz="3600" b="1" dirty="0"/>
              <a:t>HERO WOD #7:  The Oklahoma Standard</a:t>
            </a:r>
          </a:p>
          <a:p>
            <a:r>
              <a:rPr lang="en-US" dirty="0"/>
              <a:t>Friday 1530</a:t>
            </a:r>
          </a:p>
        </p:txBody>
      </p:sp>
      <p:sp>
        <p:nvSpPr>
          <p:cNvPr id="8" name="TextBox 7">
            <a:extLst>
              <a:ext uri="{FF2B5EF4-FFF2-40B4-BE49-F238E27FC236}">
                <a16:creationId xmlns:a16="http://schemas.microsoft.com/office/drawing/2014/main" id="{7E8E1C65-D432-91E9-A667-DFA980F9548C}"/>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4" name="Picture 3">
            <a:extLst>
              <a:ext uri="{FF2B5EF4-FFF2-40B4-BE49-F238E27FC236}">
                <a16:creationId xmlns:a16="http://schemas.microsoft.com/office/drawing/2014/main" id="{F229EBE5-98B0-4B2B-2CA1-DA5DD9F9F9E5}"/>
              </a:ext>
            </a:extLst>
          </p:cNvPr>
          <p:cNvPicPr>
            <a:picLocks noChangeAspect="1"/>
          </p:cNvPicPr>
          <p:nvPr/>
        </p:nvPicPr>
        <p:blipFill>
          <a:blip r:embed="rId4"/>
          <a:stretch>
            <a:fillRect/>
          </a:stretch>
        </p:blipFill>
        <p:spPr>
          <a:xfrm>
            <a:off x="277153" y="1199708"/>
            <a:ext cx="3889388" cy="4069908"/>
          </a:xfrm>
          <a:prstGeom prst="rect">
            <a:avLst/>
          </a:prstGeom>
        </p:spPr>
      </p:pic>
    </p:spTree>
    <p:extLst>
      <p:ext uri="{BB962C8B-B14F-4D97-AF65-F5344CB8AC3E}">
        <p14:creationId xmlns:p14="http://schemas.microsoft.com/office/powerpoint/2010/main" val="36056213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458A7-AE9E-0D1D-7585-A2AB62B857FB}"/>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82D2E524-2CB3-274C-9AB9-AE879B50470B}"/>
              </a:ext>
            </a:extLst>
          </p:cNvPr>
          <p:cNvSpPr txBox="1"/>
          <p:nvPr/>
        </p:nvSpPr>
        <p:spPr>
          <a:xfrm>
            <a:off x="4392138" y="1199708"/>
            <a:ext cx="7266646" cy="6986528"/>
          </a:xfrm>
          <a:prstGeom prst="rect">
            <a:avLst/>
          </a:prstGeom>
          <a:noFill/>
        </p:spPr>
        <p:txBody>
          <a:bodyPr wrap="square">
            <a:spAutoFit/>
          </a:bodyPr>
          <a:lstStyle/>
          <a:p>
            <a:pPr fontAlgn="base"/>
            <a:r>
              <a:rPr lang="en-US" b="1" dirty="0"/>
              <a:t>Background:</a:t>
            </a:r>
            <a:r>
              <a:rPr lang="en-US" dirty="0"/>
              <a:t> Capitol Police Officer Brian Sicknick was assaulted by insurrectionists seeking to overthrow the US government during the Capitol attack on January 6, 2021. He succumbed to his injuries and died the next day in the hospital. He joined the Capitol Police in 2008. </a:t>
            </a:r>
            <a:br>
              <a:rPr lang="en-US" dirty="0"/>
            </a:br>
            <a:r>
              <a:rPr lang="en-US" dirty="0"/>
              <a:t> </a:t>
            </a:r>
          </a:p>
          <a:p>
            <a:pPr fontAlgn="base"/>
            <a:r>
              <a:rPr lang="en-US" dirty="0"/>
              <a:t>Officer Sicknick is from South River, NJ. A 1997 graduate of Middlesex County Vocational and Technical School, Sicknick "wanted to be a police officer his entire life," according to his family. He joined the New Jersey Air National Guard the year he graduated. Sicknick deployed to Saudi Arabia in 1999 in support of Operation Southern Watch. After the 9/11 terrorist attacks, he served in Kyrgyzstan in support of the war in Afghanistan.</a:t>
            </a:r>
            <a:br>
              <a:rPr lang="en-US" dirty="0"/>
            </a:br>
            <a:br>
              <a:rPr lang="en-US" dirty="0"/>
            </a:br>
            <a:r>
              <a:rPr lang="en-US" dirty="0"/>
              <a:t>As with most Hero WODs, the numbers have meaning.  The date, 13 years of services to the Capitol Police, and 45 for the “dumbbell” who caused it. </a:t>
            </a:r>
            <a:br>
              <a:rPr lang="en-US" dirty="0"/>
            </a:br>
            <a:br>
              <a:rPr lang="en-US" dirty="0"/>
            </a:br>
            <a:r>
              <a:rPr lang="en-US" b="1" dirty="0"/>
              <a:t>13 Rounds for Time, of:</a:t>
            </a:r>
          </a:p>
          <a:p>
            <a:pPr fontAlgn="base"/>
            <a:r>
              <a:rPr lang="en-US" b="1" dirty="0"/>
              <a:t>-  1 Devils Press (45# DB)</a:t>
            </a:r>
            <a:br>
              <a:rPr lang="en-US" b="1" dirty="0"/>
            </a:br>
            <a:r>
              <a:rPr lang="en-US" b="1" dirty="0"/>
              <a:t>-  6 DB Thrusters (45# DB)</a:t>
            </a:r>
            <a:br>
              <a:rPr lang="en-US" b="1" dirty="0"/>
            </a:br>
            <a:r>
              <a:rPr lang="en-US" b="1" dirty="0"/>
              <a:t>-  21 Double-unders</a:t>
            </a:r>
            <a:br>
              <a:rPr lang="en-US" dirty="0"/>
            </a:br>
            <a:br>
              <a:rPr lang="en-US" dirty="0"/>
            </a:br>
            <a:r>
              <a:rPr lang="en-US" dirty="0"/>
              <a:t> </a:t>
            </a:r>
          </a:p>
          <a:p>
            <a:pPr marL="285750" indent="-285750" fontAlgn="base">
              <a:buFont typeface="Arial" panose="020B0604020202020204" pitchFamily="34" charset="0"/>
              <a:buChar char="•"/>
            </a:pPr>
            <a:endParaRPr lang="en-US" dirty="0"/>
          </a:p>
          <a:p>
            <a:pPr marL="285750" indent="-285750" fontAlgn="base">
              <a:buFont typeface="Arial" panose="020B0604020202020204" pitchFamily="34" charset="0"/>
              <a:buChar char="•"/>
            </a:pPr>
            <a:endParaRPr lang="en-US" dirty="0"/>
          </a:p>
          <a:p>
            <a:pPr fontAlgn="base"/>
            <a:endParaRPr lang="en-US" dirty="0"/>
          </a:p>
          <a:p>
            <a:endParaRPr lang="en-US" sz="1600" dirty="0"/>
          </a:p>
        </p:txBody>
      </p:sp>
      <p:sp>
        <p:nvSpPr>
          <p:cNvPr id="7" name="TextBox 6">
            <a:extLst>
              <a:ext uri="{FF2B5EF4-FFF2-40B4-BE49-F238E27FC236}">
                <a16:creationId xmlns:a16="http://schemas.microsoft.com/office/drawing/2014/main" id="{BE5A397E-A9D4-D3F6-862B-8FFA768AB529}"/>
              </a:ext>
            </a:extLst>
          </p:cNvPr>
          <p:cNvSpPr txBox="1"/>
          <p:nvPr/>
        </p:nvSpPr>
        <p:spPr>
          <a:xfrm>
            <a:off x="262758" y="276378"/>
            <a:ext cx="10825656" cy="923330"/>
          </a:xfrm>
          <a:prstGeom prst="rect">
            <a:avLst/>
          </a:prstGeom>
          <a:noFill/>
        </p:spPr>
        <p:txBody>
          <a:bodyPr wrap="square" rtlCol="0">
            <a:spAutoFit/>
          </a:bodyPr>
          <a:lstStyle/>
          <a:p>
            <a:r>
              <a:rPr lang="en-US" sz="3600" b="1" dirty="0"/>
              <a:t>HERO WOD #8:  SICKNICK</a:t>
            </a:r>
          </a:p>
          <a:p>
            <a:r>
              <a:rPr lang="en-US" dirty="0"/>
              <a:t>Friday 1630</a:t>
            </a:r>
          </a:p>
        </p:txBody>
      </p:sp>
      <p:sp>
        <p:nvSpPr>
          <p:cNvPr id="8" name="TextBox 7">
            <a:extLst>
              <a:ext uri="{FF2B5EF4-FFF2-40B4-BE49-F238E27FC236}">
                <a16:creationId xmlns:a16="http://schemas.microsoft.com/office/drawing/2014/main" id="{4AC83FE4-FA6A-263E-74F8-B4762FB63B2A}"/>
              </a:ext>
            </a:extLst>
          </p:cNvPr>
          <p:cNvSpPr txBox="1"/>
          <p:nvPr/>
        </p:nvSpPr>
        <p:spPr>
          <a:xfrm>
            <a:off x="7336220" y="6427733"/>
            <a:ext cx="4578626" cy="307777"/>
          </a:xfrm>
          <a:prstGeom prst="rect">
            <a:avLst/>
          </a:prstGeom>
          <a:noFill/>
        </p:spPr>
        <p:txBody>
          <a:bodyPr wrap="none" rtlCol="0">
            <a:spAutoFit/>
          </a:bodyPr>
          <a:lstStyle/>
          <a:p>
            <a:r>
              <a:rPr lang="en-US" sz="1400" dirty="0"/>
              <a:t>©2026 – 24 Heroes in 24 Hours </a:t>
            </a:r>
            <a:r>
              <a:rPr lang="en-US" sz="1400" dirty="0">
                <a:hlinkClick r:id="rId3"/>
              </a:rPr>
              <a:t>https://www.24heroes.com</a:t>
            </a:r>
            <a:r>
              <a:rPr lang="en-US" sz="1400" dirty="0"/>
              <a:t> </a:t>
            </a:r>
          </a:p>
        </p:txBody>
      </p:sp>
      <p:pic>
        <p:nvPicPr>
          <p:cNvPr id="3" name="Picture 2">
            <a:extLst>
              <a:ext uri="{FF2B5EF4-FFF2-40B4-BE49-F238E27FC236}">
                <a16:creationId xmlns:a16="http://schemas.microsoft.com/office/drawing/2014/main" id="{AC11B78D-4E31-E770-1F4E-1AD484F7A11D}"/>
              </a:ext>
            </a:extLst>
          </p:cNvPr>
          <p:cNvPicPr>
            <a:picLocks noChangeAspect="1"/>
          </p:cNvPicPr>
          <p:nvPr/>
        </p:nvPicPr>
        <p:blipFill>
          <a:blip r:embed="rId4"/>
          <a:stretch>
            <a:fillRect/>
          </a:stretch>
        </p:blipFill>
        <p:spPr>
          <a:xfrm>
            <a:off x="130305" y="1199708"/>
            <a:ext cx="3125327" cy="2635692"/>
          </a:xfrm>
          <a:prstGeom prst="rect">
            <a:avLst/>
          </a:prstGeom>
        </p:spPr>
      </p:pic>
      <p:pic>
        <p:nvPicPr>
          <p:cNvPr id="9" name="Picture 8">
            <a:extLst>
              <a:ext uri="{FF2B5EF4-FFF2-40B4-BE49-F238E27FC236}">
                <a16:creationId xmlns:a16="http://schemas.microsoft.com/office/drawing/2014/main" id="{34814107-CC7B-31AC-3A07-0C5792637BA8}"/>
              </a:ext>
            </a:extLst>
          </p:cNvPr>
          <p:cNvPicPr>
            <a:picLocks noChangeAspect="1"/>
          </p:cNvPicPr>
          <p:nvPr/>
        </p:nvPicPr>
        <p:blipFill>
          <a:blip r:embed="rId5"/>
          <a:stretch>
            <a:fillRect/>
          </a:stretch>
        </p:blipFill>
        <p:spPr>
          <a:xfrm>
            <a:off x="1692968" y="3429000"/>
            <a:ext cx="2209800" cy="2870200"/>
          </a:xfrm>
          <a:prstGeom prst="rect">
            <a:avLst/>
          </a:prstGeom>
        </p:spPr>
      </p:pic>
    </p:spTree>
    <p:extLst>
      <p:ext uri="{BB962C8B-B14F-4D97-AF65-F5344CB8AC3E}">
        <p14:creationId xmlns:p14="http://schemas.microsoft.com/office/powerpoint/2010/main" val="1404788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28757</TotalTime>
  <Words>8594</Words>
  <Application>Microsoft Macintosh PowerPoint</Application>
  <PresentationFormat>Widescreen</PresentationFormat>
  <Paragraphs>509</Paragraphs>
  <Slides>41</Slides>
  <Notes>20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Calibri Light</vt:lpstr>
      <vt:lpstr>Open Sans</vt:lpstr>
      <vt:lpstr>proximanova</vt:lpstr>
      <vt:lpstr>Stencil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Meredith</dc:creator>
  <cp:lastModifiedBy>Chris Meredith</cp:lastModifiedBy>
  <cp:revision>38</cp:revision>
  <cp:lastPrinted>2026-05-21T17:01:56Z</cp:lastPrinted>
  <dcterms:created xsi:type="dcterms:W3CDTF">2022-05-16T14:18:13Z</dcterms:created>
  <dcterms:modified xsi:type="dcterms:W3CDTF">2026-05-21T17:15:05Z</dcterms:modified>
</cp:coreProperties>
</file>